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57" r:id="rId3"/>
    <p:sldId id="261" r:id="rId4"/>
    <p:sldId id="262" r:id="rId5"/>
    <p:sldId id="264" r:id="rId6"/>
    <p:sldId id="270" r:id="rId7"/>
    <p:sldId id="269" r:id="rId8"/>
    <p:sldId id="271" r:id="rId9"/>
    <p:sldId id="272" r:id="rId10"/>
    <p:sldId id="273" r:id="rId11"/>
    <p:sldId id="274" r:id="rId12"/>
    <p:sldId id="275" r:id="rId13"/>
    <p:sldId id="276" r:id="rId14"/>
  </p:sldIdLst>
  <p:sldSz cx="12192000" cy="6858000"/>
  <p:notesSz cx="9926638" cy="1435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6464"/>
    <a:srgbClr val="0033CC"/>
    <a:srgbClr val="5359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126" d="100"/>
          <a:sy n="126" d="100"/>
        </p:scale>
        <p:origin x="269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1696" y="0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5DD52FA6-B1D8-4C33-8E5B-43BDB594A214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57225" y="1795463"/>
            <a:ext cx="86121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201" y="6908124"/>
            <a:ext cx="7942238" cy="5652309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3637171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1696" y="13637171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989411F0-641B-4B01-9147-A0165F3C5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5184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52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90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11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979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86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033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45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730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0597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7846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9129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3A9C3-761A-435C-AB6A-B99229E6E1CF}" type="datetimeFigureOut">
              <a:rPr lang="ko-KR" altLang="en-US" smtClean="0"/>
              <a:t>2023-06-23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40B51-C9B7-4234-9919-A4FD360A75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711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4.png"/><Relationship Id="rId3" Type="http://schemas.openxmlformats.org/officeDocument/2006/relationships/image" Target="../media/image2.svg"/><Relationship Id="rId12" Type="http://schemas.openxmlformats.org/officeDocument/2006/relationships/image" Target="../media/image13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1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17" Type="http://schemas.openxmlformats.org/officeDocument/2006/relationships/hyperlink" Target="mailto:hblee@gnu.ac.kr" TargetMode="External"/><Relationship Id="rId2" Type="http://schemas.openxmlformats.org/officeDocument/2006/relationships/image" Target="../media/image1.png"/><Relationship Id="rId16" Type="http://schemas.openxmlformats.org/officeDocument/2006/relationships/hyperlink" Target="mailto:sjan@gnu.ac.kr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8.svg"/><Relationship Id="rId15" Type="http://schemas.openxmlformats.org/officeDocument/2006/relationships/hyperlink" Target="http://smartbigdata.gnu.ac.kr/" TargetMode="External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17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6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6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18" Type="http://schemas.openxmlformats.org/officeDocument/2006/relationships/image" Target="../media/image19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17" Type="http://schemas.openxmlformats.org/officeDocument/2006/relationships/image" Target="../media/image18.png"/><Relationship Id="rId2" Type="http://schemas.openxmlformats.org/officeDocument/2006/relationships/image" Target="../media/image1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6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17" Type="http://schemas.openxmlformats.org/officeDocument/2006/relationships/image" Target="../media/image20.png"/><Relationship Id="rId2" Type="http://schemas.openxmlformats.org/officeDocument/2006/relationships/image" Target="../media/image1.pn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6.png"/><Relationship Id="rId5" Type="http://schemas.openxmlformats.org/officeDocument/2006/relationships/image" Target="../media/image8.svg"/><Relationship Id="rId15" Type="http://schemas.openxmlformats.org/officeDocument/2006/relationships/hyperlink" Target="mailto:sjan@gnu.ac.kr)&#47196;" TargetMode="External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2" Type="http://schemas.openxmlformats.org/officeDocument/2006/relationships/image" Target="../media/image1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12" Type="http://schemas.openxmlformats.org/officeDocument/2006/relationships/image" Target="../media/image15.svg"/><Relationship Id="rId2" Type="http://schemas.openxmlformats.org/officeDocument/2006/relationships/image" Target="../media/image1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8.svg"/><Relationship Id="rId15" Type="http://schemas.openxmlformats.org/officeDocument/2006/relationships/image" Target="../media/image4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4.png"/><Relationship Id="rId3" Type="http://schemas.openxmlformats.org/officeDocument/2006/relationships/image" Target="../media/image2.svg"/><Relationship Id="rId12" Type="http://schemas.openxmlformats.org/officeDocument/2006/relationships/image" Target="../media/image13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0" y="-6056"/>
            <a:ext cx="12242849" cy="691524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2379" t="29692" r="12234"/>
          <a:stretch>
            <a:fillRect/>
          </a:stretch>
        </p:blipFill>
        <p:spPr>
          <a:xfrm rot="5400000">
            <a:off x="6269962" y="924079"/>
            <a:ext cx="6847641" cy="5020203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638741" y="130130"/>
            <a:ext cx="1966714" cy="987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53"/>
              </a:lnSpc>
              <a:spcBef>
                <a:spcPct val="0"/>
              </a:spcBef>
            </a:pPr>
            <a:r>
              <a:rPr lang="en-US" sz="5466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2023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313" y="1325611"/>
            <a:ext cx="11252200" cy="16671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526"/>
              </a:lnSpc>
              <a:spcBef>
                <a:spcPct val="0"/>
              </a:spcBef>
            </a:pPr>
            <a:r>
              <a:rPr lang="ko-KR" altLang="en-US" sz="4661" dirty="0">
                <a:solidFill>
                  <a:srgbClr val="FFFFFF"/>
                </a:solidFill>
                <a:latin typeface="+mj-ea"/>
                <a:ea typeface="+mj-ea"/>
              </a:rPr>
              <a:t>하계특별학기</a:t>
            </a:r>
            <a:endParaRPr lang="en-US" altLang="ko-KR" sz="4661" dirty="0">
              <a:solidFill>
                <a:srgbClr val="FFFFFF"/>
              </a:solidFill>
              <a:latin typeface="+mj-ea"/>
              <a:ea typeface="+mj-ea"/>
            </a:endParaRPr>
          </a:p>
          <a:p>
            <a:pPr>
              <a:lnSpc>
                <a:spcPts val="6526"/>
              </a:lnSpc>
              <a:spcBef>
                <a:spcPct val="0"/>
              </a:spcBef>
            </a:pPr>
            <a:r>
              <a:rPr lang="ko-KR" altLang="en-US" sz="4661" dirty="0">
                <a:solidFill>
                  <a:srgbClr val="FFFFFF"/>
                </a:solidFill>
                <a:latin typeface="+mj-ea"/>
                <a:ea typeface="+mj-ea"/>
              </a:rPr>
              <a:t>기업체 주관 빅데이터 </a:t>
            </a:r>
            <a:r>
              <a:rPr lang="ko-KR" altLang="en-US" sz="4661" dirty="0" smtClean="0">
                <a:solidFill>
                  <a:srgbClr val="FFFFFF"/>
                </a:solidFill>
                <a:latin typeface="+mj-ea"/>
                <a:ea typeface="+mj-ea"/>
              </a:rPr>
              <a:t>분석 </a:t>
            </a:r>
            <a:r>
              <a:rPr lang="ko-KR" altLang="en-US" sz="4661" dirty="0">
                <a:solidFill>
                  <a:srgbClr val="FFFFFF"/>
                </a:solidFill>
                <a:latin typeface="+mj-ea"/>
                <a:ea typeface="+mj-ea"/>
              </a:rPr>
              <a:t>체험 프로그램</a:t>
            </a:r>
            <a:endParaRPr lang="en-US" altLang="ko-KR" sz="4661" dirty="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685800" y="3424020"/>
            <a:ext cx="5593482" cy="205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63"/>
              </a:lnSpc>
            </a:pPr>
            <a:r>
              <a:rPr lang="en-US" altLang="ko-KR" sz="2133" dirty="0">
                <a:solidFill>
                  <a:srgbClr val="FFFFFF"/>
                </a:solidFill>
                <a:latin typeface="+mn-ea"/>
              </a:rPr>
              <a:t>2023</a:t>
            </a:r>
            <a:r>
              <a:rPr lang="en-US" altLang="ko-KR" sz="2133" dirty="0" smtClean="0">
                <a:solidFill>
                  <a:srgbClr val="FFFFFF"/>
                </a:solidFill>
                <a:latin typeface="+mn-ea"/>
              </a:rPr>
              <a:t>. 06. 27.(</a:t>
            </a:r>
            <a:r>
              <a:rPr lang="ko-KR" altLang="en-US" sz="2133" dirty="0" smtClean="0">
                <a:solidFill>
                  <a:srgbClr val="FFFFFF"/>
                </a:solidFill>
                <a:latin typeface="+mn-ea"/>
              </a:rPr>
              <a:t>화</a:t>
            </a:r>
            <a:r>
              <a:rPr lang="en-US" altLang="ko-KR" sz="2133" dirty="0" smtClean="0">
                <a:solidFill>
                  <a:srgbClr val="FFFFFF"/>
                </a:solidFill>
                <a:latin typeface="+mn-ea"/>
              </a:rPr>
              <a:t>),</a:t>
            </a:r>
            <a:r>
              <a:rPr lang="ko-KR" altLang="en-US" sz="2133" dirty="0" smtClean="0">
                <a:solidFill>
                  <a:srgbClr val="FFFFFF"/>
                </a:solidFill>
                <a:latin typeface="+mn-ea"/>
              </a:rPr>
              <a:t> </a:t>
            </a:r>
            <a:r>
              <a:rPr lang="en-US" altLang="ko-KR" sz="2133" dirty="0" smtClean="0">
                <a:solidFill>
                  <a:srgbClr val="FFFFFF"/>
                </a:solidFill>
                <a:latin typeface="+mn-ea"/>
              </a:rPr>
              <a:t>14:00</a:t>
            </a:r>
            <a:r>
              <a:rPr lang="en-US" altLang="ko-KR" sz="2133" dirty="0">
                <a:solidFill>
                  <a:srgbClr val="FFFFFF"/>
                </a:solidFill>
                <a:latin typeface="+mn-ea"/>
              </a:rPr>
              <a:t>~</a:t>
            </a:r>
            <a:endParaRPr lang="en-US" sz="2133" dirty="0">
              <a:solidFill>
                <a:srgbClr val="FFFFFF"/>
              </a:solidFill>
              <a:latin typeface="+mn-ea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417821"/>
            <a:ext cx="5570813" cy="748754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11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375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2">
            <a:extLst>
              <a:ext uri="{FF2B5EF4-FFF2-40B4-BE49-F238E27FC236}">
                <a16:creationId xmlns:a16="http://schemas.microsoft.com/office/drawing/2014/main" id="{649FD869-4934-8295-2787-F2A923AA7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0" y="0"/>
            <a:ext cx="12242849" cy="6915249"/>
          </a:xfrm>
          <a:prstGeom prst="rect">
            <a:avLst/>
          </a:prstGeom>
        </p:spPr>
      </p:pic>
      <p:sp>
        <p:nvSpPr>
          <p:cNvPr id="42" name="Freeform 6">
            <a:extLst>
              <a:ext uri="{FF2B5EF4-FFF2-40B4-BE49-F238E27FC236}">
                <a16:creationId xmlns:a16="http://schemas.microsoft.com/office/drawing/2014/main" id="{FBA903DE-19BC-7938-D717-07B6DEDD2D24}"/>
              </a:ext>
            </a:extLst>
          </p:cNvPr>
          <p:cNvSpPr/>
          <p:nvPr/>
        </p:nvSpPr>
        <p:spPr>
          <a:xfrm>
            <a:off x="-5081" y="795189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id="{5783697F-2828-5124-77B9-0A361D947887}"/>
              </a:ext>
            </a:extLst>
          </p:cNvPr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sp>
        <p:nvSpPr>
          <p:cNvPr id="45" name="AutoShape 8">
            <a:extLst>
              <a:ext uri="{FF2B5EF4-FFF2-40B4-BE49-F238E27FC236}">
                <a16:creationId xmlns:a16="http://schemas.microsoft.com/office/drawing/2014/main" id="{FB55F1DD-9336-E934-4484-F2710645DDA8}"/>
              </a:ext>
            </a:extLst>
          </p:cNvPr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46" name="AutoShape 9">
            <a:extLst>
              <a:ext uri="{FF2B5EF4-FFF2-40B4-BE49-F238E27FC236}">
                <a16:creationId xmlns:a16="http://schemas.microsoft.com/office/drawing/2014/main" id="{7B291EAE-9807-3C62-BA67-AA792C7B3597}"/>
              </a:ext>
            </a:extLst>
          </p:cNvPr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47" name="Picture 10">
            <a:extLst>
              <a:ext uri="{FF2B5EF4-FFF2-40B4-BE49-F238E27FC236}">
                <a16:creationId xmlns:a16="http://schemas.microsoft.com/office/drawing/2014/main" id="{BD4FB0B7-30C5-A847-8BDC-DDB5816EC9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sp>
        <p:nvSpPr>
          <p:cNvPr id="23" name="AutoShape 23"/>
          <p:cNvSpPr/>
          <p:nvPr/>
        </p:nvSpPr>
        <p:spPr>
          <a:xfrm flipV="1">
            <a:off x="2692399" y="3610193"/>
            <a:ext cx="6192017" cy="30479"/>
          </a:xfrm>
          <a:prstGeom prst="rect">
            <a:avLst/>
          </a:prstGeom>
          <a:solidFill>
            <a:srgbClr val="141414"/>
          </a:solidFill>
        </p:spPr>
      </p:sp>
      <p:grpSp>
        <p:nvGrpSpPr>
          <p:cNvPr id="24" name="Group 24"/>
          <p:cNvGrpSpPr/>
          <p:nvPr/>
        </p:nvGrpSpPr>
        <p:grpSpPr>
          <a:xfrm>
            <a:off x="2611533" y="3503675"/>
            <a:ext cx="212435" cy="212435"/>
            <a:chOff x="0" y="0"/>
            <a:chExt cx="6350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A827F"/>
            </a:solidFill>
          </p:spPr>
        </p:sp>
      </p:grpSp>
      <p:sp>
        <p:nvSpPr>
          <p:cNvPr id="26" name="TextBox 26"/>
          <p:cNvSpPr txBox="1"/>
          <p:nvPr/>
        </p:nvSpPr>
        <p:spPr>
          <a:xfrm>
            <a:off x="2031950" y="4107180"/>
            <a:ext cx="1371600" cy="4744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681"/>
              </a:lnSpc>
            </a:pPr>
            <a:r>
              <a:rPr lang="ko-KR" altLang="en-US" sz="2629" dirty="0" err="1">
                <a:solidFill>
                  <a:srgbClr val="141414"/>
                </a:solidFill>
                <a:latin typeface="에스코어 드림 6 Bold" panose="020B0703030302020204" pitchFamily="34" charset="-127"/>
              </a:rPr>
              <a:t>주요일정</a:t>
            </a:r>
            <a:endParaRPr lang="en-US" sz="2629" dirty="0">
              <a:solidFill>
                <a:srgbClr val="141414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5041763" y="3935996"/>
            <a:ext cx="1440179" cy="948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81"/>
              </a:lnSpc>
            </a:pPr>
            <a:r>
              <a:rPr lang="ko-KR" altLang="en-US" sz="2629" dirty="0">
                <a:solidFill>
                  <a:srgbClr val="141414"/>
                </a:solidFill>
                <a:latin typeface="에스코어 드림 6 Bold" panose="020B0703030302020204" pitchFamily="34" charset="-127"/>
              </a:rPr>
              <a:t>프로그램 </a:t>
            </a:r>
            <a:endParaRPr lang="en-US" altLang="ko-KR" sz="2629" dirty="0">
              <a:solidFill>
                <a:srgbClr val="141414"/>
              </a:solidFill>
              <a:latin typeface="에스코어 드림 6 Bold" panose="020B0703030302020204" pitchFamily="34" charset="-127"/>
            </a:endParaRPr>
          </a:p>
          <a:p>
            <a:pPr algn="ctr">
              <a:lnSpc>
                <a:spcPts val="3681"/>
              </a:lnSpc>
            </a:pPr>
            <a:r>
              <a:rPr lang="ko-KR" altLang="en-US" sz="2629" dirty="0" smtClean="0">
                <a:solidFill>
                  <a:srgbClr val="141414"/>
                </a:solidFill>
                <a:latin typeface="에스코어 드림 6 Bold" panose="020B0703030302020204" pitchFamily="34" charset="-127"/>
              </a:rPr>
              <a:t>운영 안내</a:t>
            </a:r>
            <a:endParaRPr lang="en-US" altLang="ko-KR" sz="2629" dirty="0">
              <a:solidFill>
                <a:srgbClr val="141414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8013938" y="3935996"/>
            <a:ext cx="1641287" cy="14234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81"/>
              </a:lnSpc>
            </a:pPr>
            <a:r>
              <a:rPr lang="ko-KR" altLang="en-US" sz="2629" dirty="0">
                <a:solidFill>
                  <a:srgbClr val="141414"/>
                </a:solidFill>
                <a:latin typeface="에스코어 드림 6 Bold" panose="020B0703030302020204" pitchFamily="34" charset="-127"/>
              </a:rPr>
              <a:t>활동비</a:t>
            </a:r>
            <a:endParaRPr lang="en-US" altLang="ko-KR" sz="2629" dirty="0">
              <a:solidFill>
                <a:srgbClr val="141414"/>
              </a:solidFill>
              <a:latin typeface="에스코어 드림 6 Bold" panose="020B0703030302020204" pitchFamily="34" charset="-127"/>
            </a:endParaRPr>
          </a:p>
          <a:p>
            <a:pPr algn="ctr">
              <a:lnSpc>
                <a:spcPts val="3681"/>
              </a:lnSpc>
            </a:pPr>
            <a:r>
              <a:rPr lang="ko-KR" altLang="en-US" sz="2629" dirty="0">
                <a:solidFill>
                  <a:srgbClr val="141414"/>
                </a:solidFill>
                <a:latin typeface="에스코어 드림 6 Bold" panose="020B0703030302020204" pitchFamily="34" charset="-127"/>
              </a:rPr>
              <a:t>사용 안내</a:t>
            </a:r>
            <a:endParaRPr lang="en-US" altLang="ko-KR" sz="2629" dirty="0">
              <a:solidFill>
                <a:srgbClr val="141414"/>
              </a:solidFill>
              <a:latin typeface="에스코어 드림 6 Bold" panose="020B0703030302020204" pitchFamily="34" charset="-127"/>
            </a:endParaRPr>
          </a:p>
          <a:p>
            <a:pPr algn="ctr">
              <a:lnSpc>
                <a:spcPts val="3681"/>
              </a:lnSpc>
            </a:pPr>
            <a:endParaRPr lang="en-US" sz="2629" dirty="0">
              <a:solidFill>
                <a:srgbClr val="141414"/>
              </a:solidFill>
              <a:latin typeface="에스코어 드림 6 Bold" panose="020B0703030302020204" pitchFamily="34" charset="-127"/>
            </a:endParaRPr>
          </a:p>
        </p:txBody>
      </p:sp>
      <p:grpSp>
        <p:nvGrpSpPr>
          <p:cNvPr id="30" name="Group 30"/>
          <p:cNvGrpSpPr/>
          <p:nvPr/>
        </p:nvGrpSpPr>
        <p:grpSpPr>
          <a:xfrm>
            <a:off x="5670186" y="3508574"/>
            <a:ext cx="212435" cy="212435"/>
            <a:chOff x="0" y="0"/>
            <a:chExt cx="6350000" cy="6350000"/>
          </a:xfrm>
        </p:grpSpPr>
        <p:sp>
          <p:nvSpPr>
            <p:cNvPr id="31" name="Freeform 31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A827F"/>
            </a:solidFill>
          </p:spPr>
        </p:sp>
      </p:grpSp>
      <p:grpSp>
        <p:nvGrpSpPr>
          <p:cNvPr id="32" name="Group 32"/>
          <p:cNvGrpSpPr/>
          <p:nvPr/>
        </p:nvGrpSpPr>
        <p:grpSpPr>
          <a:xfrm>
            <a:off x="8728365" y="3508574"/>
            <a:ext cx="212435" cy="212435"/>
            <a:chOff x="0" y="0"/>
            <a:chExt cx="6350000" cy="6350000"/>
          </a:xfrm>
        </p:grpSpPr>
        <p:sp>
          <p:nvSpPr>
            <p:cNvPr id="33" name="Freeform 3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A827F"/>
            </a:solidFill>
          </p:spPr>
        </p:sp>
      </p:grpSp>
      <p:sp>
        <p:nvSpPr>
          <p:cNvPr id="53" name="TextBox 43">
            <a:extLst>
              <a:ext uri="{FF2B5EF4-FFF2-40B4-BE49-F238E27FC236}">
                <a16:creationId xmlns:a16="http://schemas.microsoft.com/office/drawing/2014/main" id="{9F3366DF-F412-4F22-4611-C41E5D697AE1}"/>
              </a:ext>
            </a:extLst>
          </p:cNvPr>
          <p:cNvSpPr txBox="1"/>
          <p:nvPr/>
        </p:nvSpPr>
        <p:spPr>
          <a:xfrm>
            <a:off x="5516185" y="1794450"/>
            <a:ext cx="544447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80"/>
              </a:lnSpc>
              <a:spcBef>
                <a:spcPct val="0"/>
              </a:spcBef>
            </a:pPr>
            <a:r>
              <a:rPr lang="en-US" sz="1700" b="1" dirty="0">
                <a:solidFill>
                  <a:srgbClr val="545454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2023</a:t>
            </a:r>
          </a:p>
        </p:txBody>
      </p:sp>
      <p:sp>
        <p:nvSpPr>
          <p:cNvPr id="54" name="TextBox 44">
            <a:extLst>
              <a:ext uri="{FF2B5EF4-FFF2-40B4-BE49-F238E27FC236}">
                <a16:creationId xmlns:a16="http://schemas.microsoft.com/office/drawing/2014/main" id="{4D4398B7-DB24-02F7-1B39-BB6352418741}"/>
              </a:ext>
            </a:extLst>
          </p:cNvPr>
          <p:cNvSpPr txBox="1"/>
          <p:nvPr/>
        </p:nvSpPr>
        <p:spPr>
          <a:xfrm>
            <a:off x="4639614" y="2138041"/>
            <a:ext cx="2244479" cy="3206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11"/>
              </a:lnSpc>
              <a:spcBef>
                <a:spcPct val="0"/>
              </a:spcBef>
            </a:pPr>
            <a:r>
              <a:rPr lang="en-US" altLang="ko-KR" sz="1793" b="1" dirty="0">
                <a:solidFill>
                  <a:srgbClr val="545454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INDEX</a:t>
            </a:r>
            <a:endParaRPr lang="en-US" sz="1793" b="1" dirty="0">
              <a:solidFill>
                <a:srgbClr val="545454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38282" y="934074"/>
            <a:ext cx="10350958" cy="481837"/>
          </a:xfrm>
          <a:prstGeom prst="rect">
            <a:avLst/>
          </a:prstGeom>
        </p:spPr>
      </p:pic>
      <p:sp>
        <p:nvSpPr>
          <p:cNvPr id="52" name="TextBox 18">
            <a:extLst>
              <a:ext uri="{FF2B5EF4-FFF2-40B4-BE49-F238E27FC236}">
                <a16:creationId xmlns:a16="http://schemas.microsoft.com/office/drawing/2014/main" id="{B7DCB9F7-B66C-F1D0-E044-060187EEACC3}"/>
              </a:ext>
            </a:extLst>
          </p:cNvPr>
          <p:cNvSpPr txBox="1"/>
          <p:nvPr/>
        </p:nvSpPr>
        <p:spPr>
          <a:xfrm>
            <a:off x="1465268" y="1052295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http://smartbigdata.gnu.ac.k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r//</a:t>
            </a:r>
            <a:endParaRPr lang="en-US" sz="1078" dirty="0">
              <a:solidFill>
                <a:srgbClr val="545454"/>
              </a:solidFill>
              <a:latin typeface="에스코어 드림 3 Light" panose="020B0303030302020204" pitchFamily="34" charset="-127"/>
            </a:endParaRPr>
          </a:p>
        </p:txBody>
      </p:sp>
      <p:pic>
        <p:nvPicPr>
          <p:cNvPr id="48" name="Picture 14">
            <a:extLst>
              <a:ext uri="{FF2B5EF4-FFF2-40B4-BE49-F238E27FC236}">
                <a16:creationId xmlns:a16="http://schemas.microsoft.com/office/drawing/2014/main" id="{027B640C-D269-44A5-E6A8-044571DF1D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1172506" y="1052295"/>
            <a:ext cx="222629" cy="212914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37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910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114024" y="127000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2794000" y="371776"/>
            <a:ext cx="202917" cy="19627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3440572" y="365221"/>
            <a:ext cx="196277" cy="196277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1085173" y="272975"/>
            <a:ext cx="1384250" cy="317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31"/>
              </a:lnSpc>
            </a:pPr>
            <a:r>
              <a:rPr lang="ko-KR" altLang="en-US" sz="1951" dirty="0" err="1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주요일정</a:t>
            </a:r>
            <a:endParaRPr lang="en-US" sz="1951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0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324914"/>
              </p:ext>
            </p:extLst>
          </p:nvPr>
        </p:nvGraphicFramePr>
        <p:xfrm>
          <a:off x="1105495" y="1650018"/>
          <a:ext cx="10330636" cy="468464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95480">
                  <a:extLst>
                    <a:ext uri="{9D8B030D-6E8A-4147-A177-3AD203B41FA5}">
                      <a16:colId xmlns:a16="http://schemas.microsoft.com/office/drawing/2014/main" val="3423432604"/>
                    </a:ext>
                  </a:extLst>
                </a:gridCol>
                <a:gridCol w="1441240">
                  <a:extLst>
                    <a:ext uri="{9D8B030D-6E8A-4147-A177-3AD203B41FA5}">
                      <a16:colId xmlns:a16="http://schemas.microsoft.com/office/drawing/2014/main" val="461884812"/>
                    </a:ext>
                  </a:extLst>
                </a:gridCol>
                <a:gridCol w="4662834">
                  <a:extLst>
                    <a:ext uri="{9D8B030D-6E8A-4147-A177-3AD203B41FA5}">
                      <a16:colId xmlns:a16="http://schemas.microsoft.com/office/drawing/2014/main" val="1942474691"/>
                    </a:ext>
                  </a:extLst>
                </a:gridCol>
                <a:gridCol w="2831082">
                  <a:extLst>
                    <a:ext uri="{9D8B030D-6E8A-4147-A177-3AD203B41FA5}">
                      <a16:colId xmlns:a16="http://schemas.microsoft.com/office/drawing/2014/main" val="2963664771"/>
                    </a:ext>
                  </a:extLst>
                </a:gridCol>
              </a:tblGrid>
              <a:tr h="54225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시간 </a:t>
                      </a:r>
                      <a:endParaRPr lang="ko-KR" altLang="en-US" sz="2400" dirty="0"/>
                    </a:p>
                  </a:txBody>
                  <a:tcPr marL="60960" marR="60960" marT="30480" marB="30480">
                    <a:solidFill>
                      <a:srgbClr val="2D5F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일정</a:t>
                      </a:r>
                      <a:endParaRPr lang="ko-KR" altLang="en-US" sz="2400" dirty="0"/>
                    </a:p>
                  </a:txBody>
                  <a:tcPr marL="60960" marR="60960" marT="30480" marB="30480">
                    <a:solidFill>
                      <a:srgbClr val="2D5F6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비고</a:t>
                      </a:r>
                      <a:endParaRPr lang="ko-KR" altLang="en-US" sz="2400" dirty="0"/>
                    </a:p>
                  </a:txBody>
                  <a:tcPr marL="60960" marR="60960" marT="30480" marB="30480">
                    <a:solidFill>
                      <a:srgbClr val="2D5F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683493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13:40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사전 준비 및 방명록 서명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50618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14:00</a:t>
                      </a:r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관계자 입장 및 착석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개회사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4134205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14:05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격려사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빅데이터 혁신융합대학 사업단 단장님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699966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14:10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프로그램 안내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지원금 사용 및 활동보고서 안내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3163066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14:30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참가기업 소개 </a:t>
                      </a:r>
                      <a:r>
                        <a:rPr lang="en-US" altLang="ko-KR" sz="1200" dirty="0" smtClean="0"/>
                        <a:t>[(</a:t>
                      </a:r>
                      <a:r>
                        <a:rPr lang="ko-KR" altLang="en-US" sz="1200" dirty="0" smtClean="0"/>
                        <a:t>주</a:t>
                      </a:r>
                      <a:r>
                        <a:rPr lang="en-US" altLang="ko-KR" sz="1200" dirty="0" smtClean="0"/>
                        <a:t>) </a:t>
                      </a:r>
                      <a:r>
                        <a:rPr lang="ko-KR" altLang="en-US" sz="1200" dirty="0" err="1" smtClean="0"/>
                        <a:t>와로</a:t>
                      </a:r>
                      <a:r>
                        <a:rPr lang="en-US" altLang="ko-KR" sz="1200" dirty="0" smtClean="0"/>
                        <a:t>]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오형래</a:t>
                      </a:r>
                      <a:r>
                        <a:rPr lang="ko-KR" altLang="en-US" sz="1200" dirty="0" smtClean="0"/>
                        <a:t> 대표님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417239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14:45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/>
                        <a:t>참가기업 소개 </a:t>
                      </a:r>
                      <a:r>
                        <a:rPr lang="en-US" altLang="ko-KR" sz="1200" dirty="0" smtClean="0"/>
                        <a:t>[N </a:t>
                      </a:r>
                      <a:r>
                        <a:rPr lang="ko-KR" altLang="en-US" sz="1200" dirty="0" smtClean="0"/>
                        <a:t>스퀘어</a:t>
                      </a:r>
                      <a:r>
                        <a:rPr lang="en-US" altLang="ko-KR" sz="1200" dirty="0" smtClean="0"/>
                        <a:t>]</a:t>
                      </a:r>
                      <a:endParaRPr lang="ko-KR" altLang="en-US" sz="1200" dirty="0" smtClean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김형경</a:t>
                      </a:r>
                      <a:r>
                        <a:rPr lang="ko-KR" altLang="en-US" sz="1200" dirty="0" smtClean="0"/>
                        <a:t> 전임 연구원님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431790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15:00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/>
                        <a:t>참가기업 소개 </a:t>
                      </a:r>
                      <a:r>
                        <a:rPr lang="en-US" altLang="ko-KR" sz="1200" dirty="0" smtClean="0"/>
                        <a:t>[</a:t>
                      </a:r>
                      <a:r>
                        <a:rPr lang="ko-KR" altLang="en-US" sz="1200" dirty="0" smtClean="0"/>
                        <a:t>스마트 </a:t>
                      </a:r>
                      <a:r>
                        <a:rPr lang="ko-KR" altLang="en-US" sz="1200" dirty="0" err="1" smtClean="0"/>
                        <a:t>해썹</a:t>
                      </a:r>
                      <a:r>
                        <a:rPr lang="en-US" altLang="ko-KR" sz="1200" dirty="0" smtClean="0"/>
                        <a:t>], [</a:t>
                      </a:r>
                      <a:r>
                        <a:rPr lang="ko-KR" altLang="en-US" sz="1200" dirty="0" err="1" smtClean="0"/>
                        <a:t>하이스마트</a:t>
                      </a:r>
                      <a:r>
                        <a:rPr lang="en-US" altLang="ko-KR" sz="1200" dirty="0" smtClean="0"/>
                        <a:t>]</a:t>
                      </a:r>
                      <a:endParaRPr lang="ko-KR" altLang="en-US" sz="1200" dirty="0" smtClean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강민관</a:t>
                      </a:r>
                      <a:r>
                        <a:rPr lang="ko-KR" altLang="en-US" sz="1200" dirty="0" smtClean="0"/>
                        <a:t> 대표님 외 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226111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15:15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참가</a:t>
                      </a:r>
                      <a:r>
                        <a:rPr lang="ko-KR" altLang="en-US" sz="1200" baseline="0" dirty="0" smtClean="0"/>
                        <a:t> 학생 소개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참여 학생 진행 </a:t>
                      </a:r>
                      <a:r>
                        <a:rPr lang="en-US" altLang="ko-KR" sz="1200" dirty="0" smtClean="0"/>
                        <a:t>(6</a:t>
                      </a:r>
                      <a:r>
                        <a:rPr lang="ko-KR" altLang="en-US" sz="1200" dirty="0" smtClean="0"/>
                        <a:t>명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3293865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15:30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기업 선택 및 팀 매칭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8CB2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8344325"/>
                  </a:ext>
                </a:extLst>
              </a:tr>
              <a:tr h="4142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15:40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10'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기념촬영 및 퇴장</a:t>
                      </a:r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60960" marR="60960" marT="30480" marB="30480" anchor="ctr">
                    <a:solidFill>
                      <a:srgbClr val="BED8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8379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527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2235910" y="127000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37939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5014942" y="354048"/>
            <a:ext cx="202917" cy="19627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5558997" y="346991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199980" y="1452942"/>
            <a:ext cx="4487795" cy="21889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1199980" y="1450288"/>
            <a:ext cx="4487795" cy="490604"/>
          </a:xfrm>
          <a:prstGeom prst="rect">
            <a:avLst/>
          </a:prstGeom>
          <a:solidFill>
            <a:srgbClr val="5A827F"/>
          </a:solidFill>
        </p:spPr>
        <p:txBody>
          <a:bodyPr anchor="ctr"/>
          <a:lstStyle/>
          <a:p>
            <a:pPr algn="ctr"/>
            <a:r>
              <a:rPr lang="ko-KR" altLang="en-US" sz="3600" dirty="0" err="1" smtClean="0">
                <a:solidFill>
                  <a:schemeClr val="bg1">
                    <a:lumMod val="95000"/>
                  </a:schemeClr>
                </a:solidFill>
              </a:rPr>
              <a:t>팀별</a:t>
            </a:r>
            <a:r>
              <a:rPr lang="ko-KR" altLang="en-US" sz="3600" dirty="0" smtClean="0">
                <a:solidFill>
                  <a:schemeClr val="bg1">
                    <a:lumMod val="95000"/>
                  </a:schemeClr>
                </a:solidFill>
              </a:rPr>
              <a:t> 제출</a:t>
            </a:r>
            <a:endParaRPr lang="ko-KR" altLang="en-US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332423" y="1945086"/>
            <a:ext cx="4226574" cy="15715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366" dirty="0" smtClean="0"/>
              <a:t>활동 계획서</a:t>
            </a:r>
            <a:endParaRPr lang="en-US" altLang="ko-KR" sz="2366" dirty="0" smtClean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366" dirty="0" smtClean="0"/>
              <a:t>중간보고서</a:t>
            </a:r>
            <a:endParaRPr lang="en-US" altLang="ko-KR" sz="2366" dirty="0" smtClean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366" dirty="0" smtClean="0"/>
              <a:t>최종결과 보고서</a:t>
            </a:r>
            <a:endParaRPr lang="en-US" sz="2366" dirty="0"/>
          </a:p>
        </p:txBody>
      </p:sp>
      <p:grpSp>
        <p:nvGrpSpPr>
          <p:cNvPr id="25" name="Group 19"/>
          <p:cNvGrpSpPr/>
          <p:nvPr/>
        </p:nvGrpSpPr>
        <p:grpSpPr>
          <a:xfrm>
            <a:off x="6433484" y="1482076"/>
            <a:ext cx="4844115" cy="2159775"/>
            <a:chOff x="0" y="0"/>
            <a:chExt cx="17916156" cy="26215779"/>
          </a:xfrm>
        </p:grpSpPr>
        <p:sp>
          <p:nvSpPr>
            <p:cNvPr id="26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7" name="AutoShape 28"/>
          <p:cNvSpPr/>
          <p:nvPr/>
        </p:nvSpPr>
        <p:spPr>
          <a:xfrm>
            <a:off x="6423324" y="1432464"/>
            <a:ext cx="4854275" cy="510719"/>
          </a:xfrm>
          <a:prstGeom prst="rect">
            <a:avLst/>
          </a:prstGeom>
          <a:solidFill>
            <a:srgbClr val="5A827F"/>
          </a:solidFill>
        </p:spPr>
        <p:txBody>
          <a:bodyPr anchor="ctr"/>
          <a:lstStyle/>
          <a:p>
            <a:pPr algn="ctr"/>
            <a:r>
              <a:rPr lang="ko-KR" altLang="en-US" sz="3600" dirty="0" smtClean="0">
                <a:solidFill>
                  <a:schemeClr val="bg1">
                    <a:lumMod val="95000"/>
                  </a:schemeClr>
                </a:solidFill>
              </a:rPr>
              <a:t>개인별 제출</a:t>
            </a:r>
            <a:endParaRPr lang="ko-KR" altLang="en-US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4" name="TextBox 29"/>
          <p:cNvSpPr txBox="1"/>
          <p:nvPr/>
        </p:nvSpPr>
        <p:spPr>
          <a:xfrm>
            <a:off x="6605296" y="1989639"/>
            <a:ext cx="4573475" cy="1692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312"/>
              </a:lnSpc>
              <a:buAutoNum type="arabicPeriod"/>
            </a:pPr>
            <a:r>
              <a:rPr lang="ko-KR" altLang="en-US" sz="2400" dirty="0" err="1" smtClean="0"/>
              <a:t>주별</a:t>
            </a:r>
            <a:r>
              <a:rPr lang="ko-KR" altLang="en-US" sz="2400" dirty="0" smtClean="0"/>
              <a:t> 보고서</a:t>
            </a:r>
            <a:endParaRPr lang="en-US" altLang="ko-KR" sz="2400" dirty="0" smtClean="0"/>
          </a:p>
          <a:p>
            <a:pPr marL="457200" indent="-457200">
              <a:lnSpc>
                <a:spcPts val="3312"/>
              </a:lnSpc>
              <a:buAutoNum type="arabicPeriod"/>
            </a:pPr>
            <a:r>
              <a:rPr lang="ko-KR" altLang="en-US" sz="2400" dirty="0" smtClean="0"/>
              <a:t>출석부</a:t>
            </a:r>
            <a:endParaRPr lang="en-US" altLang="ko-KR" sz="2400" dirty="0" smtClean="0"/>
          </a:p>
          <a:p>
            <a:pPr marL="457200" indent="-457200">
              <a:lnSpc>
                <a:spcPts val="3312"/>
              </a:lnSpc>
              <a:buAutoNum type="arabicPeriod"/>
            </a:pPr>
            <a:r>
              <a:rPr lang="ko-KR" altLang="en-US" sz="2400" dirty="0" smtClean="0"/>
              <a:t>개인정보 수집 </a:t>
            </a:r>
            <a:r>
              <a:rPr lang="ko-KR" altLang="en-US" sz="2400" dirty="0" err="1" smtClean="0">
                <a:ea typeface="한컴산뜻돋움" panose="02000000000000000000" pitchFamily="2" charset="-127"/>
              </a:rPr>
              <a:t>ㆍ</a:t>
            </a:r>
            <a:r>
              <a:rPr lang="ko-KR" altLang="en-US" sz="2400" dirty="0" err="1" smtClean="0"/>
              <a:t>이용</a:t>
            </a:r>
            <a:r>
              <a:rPr lang="ko-KR" altLang="en-US" sz="2400" dirty="0" smtClean="0"/>
              <a:t> 동의서</a:t>
            </a:r>
            <a:endParaRPr lang="en-US" altLang="ko-KR" sz="2400" dirty="0" smtClean="0"/>
          </a:p>
          <a:p>
            <a:pPr marL="457200" indent="-457200">
              <a:lnSpc>
                <a:spcPts val="3312"/>
              </a:lnSpc>
              <a:buAutoNum type="arabicPeriod"/>
            </a:pPr>
            <a:r>
              <a:rPr lang="ko-KR" altLang="en-US" sz="2400" dirty="0" smtClean="0"/>
              <a:t>서약서</a:t>
            </a:r>
            <a:endParaRPr lang="en-US" altLang="ko-KR" sz="2400" dirty="0" smtClean="0"/>
          </a:p>
        </p:txBody>
      </p:sp>
      <p:grpSp>
        <p:nvGrpSpPr>
          <p:cNvPr id="43" name="Group 19"/>
          <p:cNvGrpSpPr/>
          <p:nvPr/>
        </p:nvGrpSpPr>
        <p:grpSpPr>
          <a:xfrm>
            <a:off x="1189819" y="3723288"/>
            <a:ext cx="10087780" cy="2643788"/>
            <a:chOff x="0" y="0"/>
            <a:chExt cx="17916156" cy="26215779"/>
          </a:xfrm>
        </p:grpSpPr>
        <p:sp>
          <p:nvSpPr>
            <p:cNvPr id="44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45" name="AutoShape 28"/>
          <p:cNvSpPr/>
          <p:nvPr/>
        </p:nvSpPr>
        <p:spPr>
          <a:xfrm>
            <a:off x="1189819" y="3724292"/>
            <a:ext cx="10087780" cy="519735"/>
          </a:xfrm>
          <a:prstGeom prst="rect">
            <a:avLst/>
          </a:prstGeom>
          <a:solidFill>
            <a:srgbClr val="5A827F"/>
          </a:solidFill>
        </p:spPr>
        <p:txBody>
          <a:bodyPr anchor="ctr"/>
          <a:lstStyle/>
          <a:p>
            <a:pPr algn="ctr"/>
            <a:r>
              <a:rPr lang="ko-KR" altLang="en-US" sz="3600" dirty="0" smtClean="0">
                <a:solidFill>
                  <a:schemeClr val="bg1">
                    <a:lumMod val="95000"/>
                  </a:schemeClr>
                </a:solidFill>
              </a:rPr>
              <a:t>비고</a:t>
            </a:r>
            <a:endParaRPr lang="ko-KR" altLang="en-US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9" name="TextBox 29"/>
          <p:cNvSpPr txBox="1"/>
          <p:nvPr/>
        </p:nvSpPr>
        <p:spPr>
          <a:xfrm>
            <a:off x="1316569" y="4277086"/>
            <a:ext cx="9862201" cy="19159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smtClean="0">
                <a:ea typeface="나눔고딕" panose="020D0604000000000000" pitchFamily="50" charset="-127"/>
              </a:rPr>
              <a:t>서식은 </a:t>
            </a:r>
            <a:r>
              <a:rPr lang="ko-KR" altLang="en-US" sz="1200" dirty="0">
                <a:ea typeface="나눔고딕" panose="020D0604000000000000" pitchFamily="50" charset="-127"/>
              </a:rPr>
              <a:t>빅데이터사업단 홈페이지</a:t>
            </a:r>
            <a:r>
              <a:rPr lang="en-US" altLang="ko-KR" sz="1200" dirty="0">
                <a:ea typeface="나눔고딕" panose="020D0604000000000000" pitchFamily="50" charset="-127"/>
              </a:rPr>
              <a:t>(</a:t>
            </a:r>
            <a:r>
              <a:rPr lang="en-US" altLang="ko-KR" sz="1200" dirty="0">
                <a:ea typeface="나눔고딕" panose="020D0604000000000000" pitchFamily="50" charset="-127"/>
                <a:hlinkClick r:id="rId15"/>
              </a:rPr>
              <a:t>http://smartbigdata.gnu.ac.kr/</a:t>
            </a:r>
            <a:r>
              <a:rPr lang="en-US" altLang="ko-KR" sz="1200" dirty="0">
                <a:ea typeface="나눔고딕" panose="020D0604000000000000" pitchFamily="50" charset="-127"/>
              </a:rPr>
              <a:t>)</a:t>
            </a:r>
            <a:r>
              <a:rPr lang="ko-KR" altLang="en-US" sz="1200" dirty="0">
                <a:ea typeface="나눔고딕" panose="020D0604000000000000" pitchFamily="50" charset="-127"/>
              </a:rPr>
              <a:t>에서 다운 가능</a:t>
            </a:r>
            <a:endParaRPr lang="en-US" altLang="ko-KR" sz="1200" dirty="0">
              <a:ea typeface="나눔고딕" panose="020D0604000000000000" pitchFamily="50" charset="-127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smtClean="0">
                <a:ea typeface="나눔고딕" panose="020D0604000000000000" pitchFamily="50" charset="-127"/>
              </a:rPr>
              <a:t>주별보고서는 </a:t>
            </a:r>
            <a:r>
              <a:rPr lang="ko-KR" altLang="en-US" sz="1200" dirty="0">
                <a:ea typeface="나눔고딕" panose="020D0604000000000000" pitchFamily="50" charset="-127"/>
              </a:rPr>
              <a:t>매주 금요일 </a:t>
            </a:r>
            <a:r>
              <a:rPr lang="en-US" altLang="ko-KR" sz="1200" dirty="0">
                <a:ea typeface="나눔고딕" panose="020D0604000000000000" pitchFamily="50" charset="-127"/>
              </a:rPr>
              <a:t>17</a:t>
            </a:r>
            <a:r>
              <a:rPr lang="ko-KR" altLang="en-US" sz="1200" dirty="0">
                <a:ea typeface="나눔고딕" panose="020D0604000000000000" pitchFamily="50" charset="-127"/>
              </a:rPr>
              <a:t>시까지 개인별로 메일로 제출</a:t>
            </a:r>
            <a:endParaRPr lang="en-US" altLang="ko-KR" sz="1200" dirty="0"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ea typeface="나눔고딕" panose="020D0604000000000000" pitchFamily="50" charset="-127"/>
              </a:rPr>
              <a:t>중간보고서는 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7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월 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14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일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(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금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), 17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시까지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,</a:t>
            </a:r>
            <a:r>
              <a:rPr lang="en-US" altLang="ko-KR" sz="1200" baseline="0" dirty="0" smtClean="0">
                <a:ea typeface="나눔고딕" panose="020D0604000000000000" pitchFamily="50" charset="-127"/>
              </a:rPr>
              <a:t> </a:t>
            </a:r>
            <a:r>
              <a:rPr lang="ko-KR" altLang="en-US" sz="1200" baseline="0" dirty="0" smtClean="0">
                <a:ea typeface="나눔고딕" panose="020D0604000000000000" pitchFamily="50" charset="-127"/>
              </a:rPr>
              <a:t>팀장이 메일로 제출</a:t>
            </a:r>
            <a:endParaRPr lang="en-US" altLang="ko-KR" sz="1200" baseline="0" dirty="0" smtClean="0"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ea typeface="나눔고딕" panose="020D0604000000000000" pitchFamily="50" charset="-127"/>
              </a:rPr>
              <a:t>최종결과보고서는 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7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월 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26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일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(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수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), 17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시까지 팀장이 메일로 제출</a:t>
            </a:r>
            <a:endParaRPr lang="en-US" altLang="ko-KR" sz="1200" dirty="0" smtClean="0"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ea typeface="나눔고딕" panose="020D0604000000000000" pitchFamily="50" charset="-127"/>
              </a:rPr>
              <a:t>7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월 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28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일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(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금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), </a:t>
            </a:r>
            <a:r>
              <a:rPr lang="ko-KR" altLang="en-US" sz="1200" dirty="0" err="1" smtClean="0">
                <a:ea typeface="나눔고딕" panose="020D0604000000000000" pitchFamily="50" charset="-127"/>
              </a:rPr>
              <a:t>우수팀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 선정을 위한 </a:t>
            </a:r>
            <a:r>
              <a:rPr lang="ko-KR" altLang="en-US" sz="1200" dirty="0" err="1" smtClean="0">
                <a:ea typeface="나눔고딕" panose="020D0604000000000000" pitchFamily="50" charset="-127"/>
              </a:rPr>
              <a:t>평가회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 개최 예정</a:t>
            </a:r>
            <a:endParaRPr lang="en-US" altLang="ko-KR" sz="1200" dirty="0" smtClean="0"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ea typeface="나눔고딕" panose="020D0604000000000000" pitchFamily="50" charset="-127"/>
                <a:hlinkClick r:id="rId16"/>
              </a:rPr>
              <a:t>제출처</a:t>
            </a:r>
            <a:r>
              <a:rPr lang="en-US" altLang="ko-KR" sz="1200" dirty="0" smtClean="0">
                <a:ea typeface="나눔고딕" panose="020D0604000000000000" pitchFamily="50" charset="-127"/>
                <a:hlinkClick r:id="rId16"/>
              </a:rPr>
              <a:t>:</a:t>
            </a:r>
            <a:r>
              <a:rPr lang="ko-KR" altLang="en-US" sz="1200" dirty="0" smtClean="0">
                <a:ea typeface="나눔고딕" panose="020D0604000000000000" pitchFamily="50" charset="-127"/>
                <a:hlinkClick r:id="rId16"/>
              </a:rPr>
              <a:t> </a:t>
            </a:r>
            <a:r>
              <a:rPr lang="en-US" altLang="ko-KR" sz="1200" dirty="0" smtClean="0">
                <a:ea typeface="나눔고딕" panose="020D0604000000000000" pitchFamily="50" charset="-127"/>
                <a:hlinkClick r:id="rId17"/>
              </a:rPr>
              <a:t>hblee@gnu.ac.kr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 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☎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772-2776 </a:t>
            </a:r>
            <a:r>
              <a:rPr lang="ko-KR" altLang="en-US" sz="1200" dirty="0" err="1" smtClean="0">
                <a:ea typeface="나눔고딕" panose="020D0604000000000000" pitchFamily="50" charset="-127"/>
              </a:rPr>
              <a:t>이혜빈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(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빅데이터</a:t>
            </a:r>
            <a:r>
              <a:rPr lang="en-US" altLang="ko-KR" sz="1200" baseline="0" dirty="0" smtClean="0">
                <a:ea typeface="나눔고딕" panose="020D0604000000000000" pitchFamily="50" charset="-127"/>
              </a:rPr>
              <a:t> </a:t>
            </a:r>
            <a:r>
              <a:rPr lang="ko-KR" altLang="en-US" sz="1200" baseline="0" dirty="0" smtClean="0">
                <a:ea typeface="나눔고딕" panose="020D0604000000000000" pitchFamily="50" charset="-127"/>
              </a:rPr>
              <a:t>혁신융합대학 </a:t>
            </a:r>
            <a:r>
              <a:rPr lang="ko-KR" altLang="en-US" sz="1200" dirty="0" smtClean="0">
                <a:ea typeface="나눔고딕" panose="020D0604000000000000" pitchFamily="50" charset="-127"/>
              </a:rPr>
              <a:t>사업단</a:t>
            </a:r>
            <a:r>
              <a:rPr lang="en-US" altLang="ko-KR" sz="1200" dirty="0" smtClean="0">
                <a:ea typeface="나눔고딕" panose="020D0604000000000000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ea typeface="나눔고딕" panose="020D0604000000000000" pitchFamily="50" charset="-127"/>
              </a:rPr>
              <a:t>         *</a:t>
            </a:r>
            <a:r>
              <a:rPr lang="ko-KR" altLang="en-US" sz="1050" dirty="0" smtClean="0">
                <a:ea typeface="나눔고딕" panose="020D0604000000000000" pitchFamily="50" charset="-127"/>
              </a:rPr>
              <a:t>일정 변동 시</a:t>
            </a:r>
            <a:r>
              <a:rPr lang="en-US" altLang="ko-KR" sz="1050" dirty="0" smtClean="0">
                <a:ea typeface="나눔고딕" panose="020D0604000000000000" pitchFamily="50" charset="-127"/>
              </a:rPr>
              <a:t>, </a:t>
            </a:r>
            <a:r>
              <a:rPr lang="ko-KR" altLang="en-US" sz="1050" dirty="0" smtClean="0">
                <a:ea typeface="나눔고딕" panose="020D0604000000000000" pitchFamily="50" charset="-127"/>
              </a:rPr>
              <a:t>사전 안내</a:t>
            </a:r>
            <a:endParaRPr lang="en-US" sz="1400" dirty="0">
              <a:ea typeface="나눔고딕" panose="020D0604000000000000" pitchFamily="50" charset="-127"/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31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3163880" y="272368"/>
            <a:ext cx="1773880" cy="6640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프로그램 운영 안내</a:t>
            </a:r>
            <a:endParaRPr lang="en-US" altLang="ko-KR" sz="1600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  <a:p>
            <a:pPr>
              <a:lnSpc>
                <a:spcPts val="2731"/>
              </a:lnSpc>
            </a:pPr>
            <a:endParaRPr lang="en-US" sz="1951" dirty="0">
              <a:solidFill>
                <a:srgbClr val="000000"/>
              </a:solidFill>
              <a:latin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011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2235910" y="127000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5014942" y="354048"/>
            <a:ext cx="202917" cy="19627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5558997" y="346991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89880" y="1435619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85137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/>
          <a:lstStyle/>
          <a:p>
            <a:r>
              <a:rPr lang="ko-KR" altLang="en-US" dirty="0" err="1" smtClean="0">
                <a:solidFill>
                  <a:schemeClr val="bg1">
                    <a:lumMod val="95000"/>
                  </a:schemeClr>
                </a:solidFill>
              </a:rPr>
              <a:t>팀별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 제출 양식</a:t>
            </a:r>
            <a:endParaRPr lang="en-US" altLang="ko-KR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ko-KR" altLang="en-US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3163880" y="272368"/>
            <a:ext cx="1773880" cy="6640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프로그램 운영 안내</a:t>
            </a:r>
            <a:endParaRPr lang="en-US" altLang="ko-KR" sz="1600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  <a:p>
            <a:pPr>
              <a:lnSpc>
                <a:spcPts val="2731"/>
              </a:lnSpc>
            </a:pPr>
            <a:endParaRPr lang="en-US" sz="1951" dirty="0">
              <a:solidFill>
                <a:srgbClr val="000000"/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74731" y="1898124"/>
            <a:ext cx="3000045" cy="438562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602241" y="1891434"/>
            <a:ext cx="3200860" cy="439231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130567" y="1884632"/>
            <a:ext cx="3038044" cy="438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5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2235910" y="127000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5014942" y="354048"/>
            <a:ext cx="202917" cy="19627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5558997" y="346991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89880" y="1435619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91193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개인별 제출 양식</a:t>
            </a:r>
            <a:endParaRPr lang="en-US" altLang="ko-KR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ko-KR" altLang="en-US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3163880" y="272368"/>
            <a:ext cx="1773880" cy="6640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프로그램 운영 안내</a:t>
            </a:r>
            <a:endParaRPr lang="en-US" altLang="ko-KR" sz="1600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  <a:p>
            <a:pPr>
              <a:lnSpc>
                <a:spcPts val="2731"/>
              </a:lnSpc>
            </a:pPr>
            <a:endParaRPr lang="en-US" sz="1951" dirty="0">
              <a:solidFill>
                <a:srgbClr val="000000"/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81408" y="1884632"/>
            <a:ext cx="3092507" cy="428768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865442" y="1875188"/>
            <a:ext cx="3033664" cy="428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7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5116400" y="84632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7849535" y="349728"/>
            <a:ext cx="197256" cy="190801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8401257" y="324914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89880" y="1435619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91193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/>
          <a:lstStyle/>
          <a:p>
            <a:r>
              <a:rPr lang="ko-KR" altLang="en-US" dirty="0">
                <a:solidFill>
                  <a:schemeClr val="bg1">
                    <a:lumMod val="95000"/>
                  </a:schemeClr>
                </a:solidFill>
              </a:rPr>
              <a:t>활동비 사용 유의사항</a:t>
            </a:r>
            <a:endParaRPr lang="en-US" altLang="ko-KR" b="1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ko-KR" b="1" dirty="0" smtClean="0"/>
          </a:p>
          <a:p>
            <a:r>
              <a:rPr lang="ko-KR" altLang="en-US" b="1" dirty="0" smtClean="0"/>
              <a:t>◎ </a:t>
            </a:r>
            <a:r>
              <a:rPr lang="ko-KR" altLang="en-US" b="1" dirty="0"/>
              <a:t>활동비</a:t>
            </a:r>
            <a:r>
              <a:rPr lang="en-US" altLang="ko-KR" b="1" dirty="0"/>
              <a:t>: 150,000</a:t>
            </a:r>
            <a:r>
              <a:rPr lang="ko-KR" altLang="en-US" b="1" dirty="0"/>
              <a:t>원</a:t>
            </a:r>
            <a:r>
              <a:rPr lang="en-US" altLang="ko-KR" b="1" dirty="0"/>
              <a:t>/</a:t>
            </a:r>
            <a:r>
              <a:rPr lang="ko-KR" altLang="en-US" b="1" dirty="0"/>
              <a:t>인당 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▶ </a:t>
            </a:r>
            <a:r>
              <a:rPr lang="ko-KR" altLang="en-US" b="1" dirty="0"/>
              <a:t>교통비</a:t>
            </a:r>
            <a:r>
              <a:rPr lang="en-US" altLang="ko-KR" b="1" dirty="0"/>
              <a:t>, </a:t>
            </a:r>
            <a:r>
              <a:rPr lang="ko-KR" altLang="en-US" b="1" dirty="0"/>
              <a:t>식비 지원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ko-KR" altLang="en-US" b="1" dirty="0"/>
              <a:t>① 교통비</a:t>
            </a:r>
            <a:r>
              <a:rPr lang="en-US" altLang="ko-KR" b="1" dirty="0"/>
              <a:t>: </a:t>
            </a:r>
            <a:r>
              <a:rPr lang="ko-KR" altLang="en-US" b="1" dirty="0"/>
              <a:t>기업체 방문 시</a:t>
            </a:r>
            <a:r>
              <a:rPr lang="en-US" altLang="ko-KR" b="1" dirty="0"/>
              <a:t>, </a:t>
            </a:r>
            <a:r>
              <a:rPr lang="ko-KR" altLang="en-US" b="1" dirty="0"/>
              <a:t>출장비 지원</a:t>
            </a:r>
            <a:endParaRPr lang="en-US" altLang="ko-KR" b="1" dirty="0"/>
          </a:p>
          <a:p>
            <a:r>
              <a:rPr lang="ko-KR" altLang="en-US" b="1" dirty="0" smtClean="0"/>
              <a:t>    ▶ </a:t>
            </a:r>
            <a:r>
              <a:rPr lang="ko-KR" altLang="en-US" b="1" dirty="0" err="1"/>
              <a:t>관내출장비</a:t>
            </a:r>
            <a:r>
              <a:rPr lang="ko-KR" altLang="en-US" b="1" dirty="0" smtClean="0"/>
              <a:t>→</a:t>
            </a:r>
            <a:r>
              <a:rPr lang="en-US" altLang="ko-KR" b="1" dirty="0" smtClean="0"/>
              <a:t>4</a:t>
            </a:r>
            <a:r>
              <a:rPr lang="ko-KR" altLang="en-US" b="1" dirty="0" smtClean="0"/>
              <a:t>시간 </a:t>
            </a:r>
            <a:r>
              <a:rPr lang="ko-KR" altLang="en-US" b="1" dirty="0"/>
              <a:t>이내</a:t>
            </a:r>
            <a:r>
              <a:rPr lang="en-US" altLang="ko-KR" b="1" dirty="0"/>
              <a:t>: 1</a:t>
            </a:r>
            <a:r>
              <a:rPr lang="ko-KR" altLang="en-US" b="1" dirty="0"/>
              <a:t>만원</a:t>
            </a:r>
            <a:r>
              <a:rPr lang="en-US" altLang="ko-KR" b="1" dirty="0"/>
              <a:t>, 4</a:t>
            </a:r>
            <a:r>
              <a:rPr lang="ko-KR" altLang="en-US" b="1" dirty="0"/>
              <a:t>시간 </a:t>
            </a:r>
            <a:r>
              <a:rPr lang="ko-KR" altLang="en-US" b="1" dirty="0" smtClean="0"/>
              <a:t>이</a:t>
            </a:r>
            <a:r>
              <a:rPr lang="ko-KR" altLang="en-US" b="1" dirty="0"/>
              <a:t>상</a:t>
            </a:r>
            <a:r>
              <a:rPr lang="en-US" altLang="ko-KR" b="1" dirty="0" smtClean="0"/>
              <a:t>: </a:t>
            </a:r>
            <a:r>
              <a:rPr lang="en-US" altLang="ko-KR" b="1" dirty="0"/>
              <a:t>2</a:t>
            </a:r>
            <a:r>
              <a:rPr lang="ko-KR" altLang="en-US" b="1" dirty="0"/>
              <a:t>만원</a:t>
            </a:r>
            <a:r>
              <a:rPr lang="en-US" altLang="ko-KR" b="1" dirty="0"/>
              <a:t> </a:t>
            </a:r>
          </a:p>
          <a:p>
            <a:r>
              <a:rPr lang="ko-KR" altLang="en-US" b="1" dirty="0" smtClean="0"/>
              <a:t>    ▶ </a:t>
            </a:r>
            <a:r>
              <a:rPr lang="ko-KR" altLang="en-US" b="1" dirty="0" err="1"/>
              <a:t>출장신청서</a:t>
            </a:r>
            <a:r>
              <a:rPr lang="en-US" altLang="ko-KR" b="1" dirty="0"/>
              <a:t>, </a:t>
            </a:r>
            <a:r>
              <a:rPr lang="ko-KR" altLang="en-US" b="1" dirty="0"/>
              <a:t>출석부</a:t>
            </a:r>
            <a:r>
              <a:rPr lang="en-US" altLang="ko-KR" b="1" dirty="0"/>
              <a:t>: </a:t>
            </a:r>
            <a:r>
              <a:rPr lang="ko-KR" altLang="en-US" b="1" dirty="0"/>
              <a:t>시간 일치시킬 것</a:t>
            </a:r>
            <a:r>
              <a:rPr lang="en-US" altLang="ko-KR" b="1" dirty="0"/>
              <a:t> </a:t>
            </a:r>
          </a:p>
          <a:p>
            <a:endParaRPr lang="en-US" altLang="ko-KR" b="1" dirty="0"/>
          </a:p>
          <a:p>
            <a:r>
              <a:rPr lang="ko-KR" altLang="en-US" b="1" dirty="0"/>
              <a:t>② 회의비</a:t>
            </a:r>
            <a:r>
              <a:rPr lang="en-US" altLang="ko-KR" b="1" dirty="0"/>
              <a:t>: </a:t>
            </a:r>
            <a:r>
              <a:rPr lang="ko-KR" altLang="en-US" b="1" dirty="0"/>
              <a:t>식비 </a:t>
            </a:r>
            <a:r>
              <a:rPr lang="en-US" altLang="ko-KR" b="1" dirty="0" smtClean="0"/>
              <a:t>15,000</a:t>
            </a:r>
            <a:r>
              <a:rPr lang="ko-KR" altLang="en-US" b="1" dirty="0"/>
              <a:t>원</a:t>
            </a:r>
            <a:r>
              <a:rPr lang="en-US" altLang="ko-KR" b="1" dirty="0"/>
              <a:t>/1</a:t>
            </a:r>
            <a:r>
              <a:rPr lang="ko-KR" altLang="en-US" b="1" dirty="0"/>
              <a:t>인</a:t>
            </a:r>
            <a:endParaRPr lang="en-US" altLang="ko-KR" b="1" dirty="0"/>
          </a:p>
          <a:p>
            <a:pPr fontAlgn="base"/>
            <a:r>
              <a:rPr lang="en-US" altLang="ko-KR" dirty="0" smtClean="0"/>
              <a:t>   ※ </a:t>
            </a:r>
            <a:r>
              <a:rPr lang="ko-KR" altLang="en-US" b="1" dirty="0"/>
              <a:t>회의비는 </a:t>
            </a:r>
            <a:r>
              <a:rPr lang="en-US" altLang="ko-KR" b="1" dirty="0"/>
              <a:t>1</a:t>
            </a:r>
            <a:r>
              <a:rPr lang="ko-KR" altLang="en-US" b="1" dirty="0"/>
              <a:t>일 </a:t>
            </a:r>
            <a:r>
              <a:rPr lang="en-US" altLang="ko-KR" b="1" dirty="0"/>
              <a:t>1</a:t>
            </a:r>
            <a:r>
              <a:rPr lang="ko-KR" altLang="en-US" b="1" dirty="0"/>
              <a:t>회 사용을 원칙으로 함</a:t>
            </a:r>
            <a:endParaRPr lang="en-US" altLang="ko-KR" b="1" dirty="0"/>
          </a:p>
          <a:p>
            <a:pPr fontAlgn="base"/>
            <a:r>
              <a:rPr lang="ko-KR" altLang="en-US" b="1" dirty="0" smtClean="0"/>
              <a:t>    ▶ </a:t>
            </a:r>
            <a:r>
              <a:rPr lang="ko-KR" altLang="en-US" b="1" dirty="0"/>
              <a:t>방명록에 외부인</a:t>
            </a:r>
            <a:r>
              <a:rPr lang="en-US" altLang="ko-KR" b="1" dirty="0"/>
              <a:t>(</a:t>
            </a:r>
            <a:r>
              <a:rPr lang="ko-KR" altLang="en-US" b="1" dirty="0"/>
              <a:t>기업체 멘토</a:t>
            </a:r>
            <a:r>
              <a:rPr lang="en-US" altLang="ko-KR" b="1" dirty="0"/>
              <a:t>)</a:t>
            </a:r>
            <a:r>
              <a:rPr lang="ko-KR" altLang="en-US" b="1" dirty="0"/>
              <a:t> 필히 참석</a:t>
            </a:r>
            <a:endParaRPr lang="en-US" altLang="ko-KR" b="1" dirty="0"/>
          </a:p>
          <a:p>
            <a:pPr fontAlgn="base"/>
            <a:r>
              <a:rPr lang="ko-KR" altLang="en-US" b="1" dirty="0" smtClean="0"/>
              <a:t>    ▶ </a:t>
            </a:r>
            <a:r>
              <a:rPr lang="ko-KR" altLang="en-US" b="1" dirty="0"/>
              <a:t>음식점 사용 후 커피숍 추가 이용 </a:t>
            </a:r>
            <a:r>
              <a:rPr lang="ko-KR" altLang="en-US" b="1" dirty="0">
                <a:solidFill>
                  <a:srgbClr val="FF0000"/>
                </a:solidFill>
              </a:rPr>
              <a:t>불가</a:t>
            </a:r>
            <a:endParaRPr lang="ko-KR" altLang="en-US" dirty="0">
              <a:solidFill>
                <a:srgbClr val="FF0000"/>
              </a:solidFill>
            </a:endParaRPr>
          </a:p>
          <a:p>
            <a:pPr fontAlgn="base"/>
            <a:r>
              <a:rPr lang="ko-KR" altLang="en-US" b="1" dirty="0" smtClean="0"/>
              <a:t>    ▶ </a:t>
            </a:r>
            <a:r>
              <a:rPr lang="ko-KR" altLang="en-US" b="1" dirty="0"/>
              <a:t>두 곳 이상의 식당에서 </a:t>
            </a:r>
            <a:r>
              <a:rPr lang="ko-KR" altLang="en-US" b="1" dirty="0" err="1"/>
              <a:t>분할결제</a:t>
            </a:r>
            <a:r>
              <a:rPr lang="ko-KR" altLang="en-US" b="1" dirty="0"/>
              <a:t> </a:t>
            </a:r>
            <a:r>
              <a:rPr lang="ko-KR" altLang="en-US" b="1" dirty="0">
                <a:solidFill>
                  <a:srgbClr val="FF0000"/>
                </a:solidFill>
              </a:rPr>
              <a:t>불가</a:t>
            </a:r>
            <a:endParaRPr lang="ko-KR" altLang="en-US" dirty="0">
              <a:solidFill>
                <a:srgbClr val="FF0000"/>
              </a:solidFill>
            </a:endParaRPr>
          </a:p>
          <a:p>
            <a:pPr fontAlgn="base"/>
            <a:r>
              <a:rPr lang="ko-KR" altLang="en-US" b="1" dirty="0" smtClean="0"/>
              <a:t>    ▶ </a:t>
            </a:r>
            <a:r>
              <a:rPr lang="ko-KR" altLang="en-US" b="1" dirty="0"/>
              <a:t>유흥업소</a:t>
            </a:r>
            <a:r>
              <a:rPr lang="en-US" altLang="ko-KR" b="1" dirty="0"/>
              <a:t>(</a:t>
            </a:r>
            <a:r>
              <a:rPr lang="ko-KR" altLang="en-US" b="1" dirty="0"/>
              <a:t>주점</a:t>
            </a:r>
            <a:r>
              <a:rPr lang="en-US" altLang="ko-KR" b="1" dirty="0"/>
              <a:t>, </a:t>
            </a:r>
            <a:r>
              <a:rPr lang="ko-KR" altLang="en-US" b="1" dirty="0" err="1"/>
              <a:t>호프짐</a:t>
            </a:r>
            <a:r>
              <a:rPr lang="en-US" altLang="ko-KR" b="1" dirty="0"/>
              <a:t>), </a:t>
            </a:r>
            <a:r>
              <a:rPr lang="ko-KR" altLang="en-US" b="1" dirty="0"/>
              <a:t>심야시간</a:t>
            </a:r>
            <a:r>
              <a:rPr lang="en-US" altLang="ko-KR" b="1" dirty="0"/>
              <a:t>(23:00~06:00), </a:t>
            </a:r>
            <a:r>
              <a:rPr lang="ko-KR" altLang="en-US" b="1" dirty="0"/>
              <a:t>주말 및 공휴일 사용 </a:t>
            </a:r>
            <a:r>
              <a:rPr lang="ko-KR" altLang="en-US" b="1" dirty="0">
                <a:solidFill>
                  <a:srgbClr val="FF0000"/>
                </a:solidFill>
              </a:rPr>
              <a:t>불가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6065495" y="255972"/>
            <a:ext cx="1773880" cy="3068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 smtClean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활동비 사용 안내</a:t>
            </a:r>
            <a:endParaRPr lang="en-US" sz="1951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597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5116400" y="84632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7849535" y="349728"/>
            <a:ext cx="197256" cy="190801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8401257" y="324914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89880" y="1435619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91193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활동비 사용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교통비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n-US" altLang="ko-KR" b="1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ko-KR" b="1" dirty="0" smtClean="0"/>
          </a:p>
          <a:p>
            <a:r>
              <a:rPr lang="ko-KR" altLang="en-US" b="1" dirty="0" smtClean="0"/>
              <a:t>① </a:t>
            </a:r>
            <a:r>
              <a:rPr lang="ko-KR" altLang="en-US" b="1" dirty="0" err="1"/>
              <a:t>출장신청서</a:t>
            </a:r>
            <a:r>
              <a:rPr lang="en-US" altLang="ko-KR" b="1" dirty="0"/>
              <a:t>, </a:t>
            </a:r>
            <a:r>
              <a:rPr lang="ko-KR" altLang="en-US" b="1" dirty="0"/>
              <a:t>출석부</a:t>
            </a:r>
            <a:r>
              <a:rPr lang="en-US" altLang="ko-KR" b="1" dirty="0"/>
              <a:t>, </a:t>
            </a:r>
            <a:r>
              <a:rPr lang="ko-KR" altLang="en-US" b="1" dirty="0"/>
              <a:t>활동사진</a:t>
            </a:r>
            <a:r>
              <a:rPr lang="en-US" altLang="ko-KR" b="1" dirty="0"/>
              <a:t>:</a:t>
            </a:r>
            <a:r>
              <a:rPr lang="ko-KR" altLang="en-US" b="1" dirty="0"/>
              <a:t> 시간 </a:t>
            </a:r>
            <a:r>
              <a:rPr lang="ko-KR" altLang="en-US" b="1" dirty="0">
                <a:solidFill>
                  <a:srgbClr val="FF0000"/>
                </a:solidFill>
              </a:rPr>
              <a:t>일치</a:t>
            </a:r>
            <a:r>
              <a:rPr lang="ko-KR" altLang="en-US" b="1" dirty="0"/>
              <a:t>시킬 것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ko-KR" altLang="en-US" b="1" dirty="0"/>
              <a:t>② 정확한 </a:t>
            </a:r>
            <a:r>
              <a:rPr lang="ko-KR" altLang="en-US" b="1" dirty="0" err="1"/>
              <a:t>회의일시</a:t>
            </a:r>
            <a:r>
              <a:rPr lang="ko-KR" altLang="en-US" b="1" dirty="0"/>
              <a:t> 기재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ko-KR" altLang="en-US" b="1" dirty="0"/>
              <a:t>③ 일주일 최소 </a:t>
            </a:r>
            <a:r>
              <a:rPr lang="en-US" altLang="ko-KR" b="1" dirty="0"/>
              <a:t>9</a:t>
            </a:r>
            <a:r>
              <a:rPr lang="ko-KR" altLang="en-US" b="1" dirty="0"/>
              <a:t>시간 활동 필히 할 </a:t>
            </a:r>
            <a:r>
              <a:rPr lang="ko-KR" altLang="en-US" b="1" dirty="0" smtClean="0"/>
              <a:t>것 → </a:t>
            </a:r>
            <a:r>
              <a:rPr lang="en-US" altLang="ko-KR" b="1" dirty="0" smtClean="0">
                <a:solidFill>
                  <a:srgbClr val="FF0000"/>
                </a:solidFill>
              </a:rPr>
              <a:t>1</a:t>
            </a:r>
            <a:r>
              <a:rPr lang="ko-KR" altLang="en-US" b="1" dirty="0">
                <a:solidFill>
                  <a:srgbClr val="FF0000"/>
                </a:solidFill>
              </a:rPr>
              <a:t>주일</a:t>
            </a:r>
            <a:r>
              <a:rPr lang="en-US" altLang="ko-KR" b="1" dirty="0">
                <a:solidFill>
                  <a:srgbClr val="FF0000"/>
                </a:solidFill>
              </a:rPr>
              <a:t>: 9</a:t>
            </a:r>
            <a:r>
              <a:rPr lang="ko-KR" altLang="en-US" b="1" dirty="0">
                <a:solidFill>
                  <a:srgbClr val="FF0000"/>
                </a:solidFill>
              </a:rPr>
              <a:t>시간</a:t>
            </a:r>
            <a:r>
              <a:rPr lang="en-US" altLang="ko-KR" b="1" dirty="0">
                <a:solidFill>
                  <a:srgbClr val="FF0000"/>
                </a:solidFill>
              </a:rPr>
              <a:t>, 5</a:t>
            </a:r>
            <a:r>
              <a:rPr lang="ko-KR" altLang="en-US" b="1" dirty="0">
                <a:solidFill>
                  <a:srgbClr val="FF0000"/>
                </a:solidFill>
              </a:rPr>
              <a:t>주</a:t>
            </a:r>
            <a:r>
              <a:rPr lang="en-US" altLang="ko-KR" b="1" dirty="0">
                <a:solidFill>
                  <a:srgbClr val="FF0000"/>
                </a:solidFill>
              </a:rPr>
              <a:t>: 45</a:t>
            </a:r>
            <a:r>
              <a:rPr lang="ko-KR" altLang="en-US" b="1" dirty="0">
                <a:solidFill>
                  <a:srgbClr val="FF0000"/>
                </a:solidFill>
              </a:rPr>
              <a:t>시간 </a:t>
            </a:r>
            <a:r>
              <a:rPr lang="ko-KR" altLang="en-US" b="1" dirty="0" smtClean="0">
                <a:solidFill>
                  <a:srgbClr val="FF0000"/>
                </a:solidFill>
              </a:rPr>
              <a:t>활동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/>
              <a:t>*</a:t>
            </a:r>
            <a:r>
              <a:rPr lang="ko-KR" altLang="en-US" b="1" dirty="0" smtClean="0"/>
              <a:t>부득이한 사정이 아니라면 시간표 상의 수업시간인</a:t>
            </a:r>
            <a:r>
              <a:rPr lang="ko-KR" altLang="en-US" b="1" dirty="0" smtClean="0">
                <a:solidFill>
                  <a:srgbClr val="FF0000"/>
                </a:solidFill>
              </a:rPr>
              <a:t> 월</a:t>
            </a:r>
            <a:r>
              <a:rPr lang="en-US" altLang="ko-KR" b="1" dirty="0" smtClean="0">
                <a:solidFill>
                  <a:srgbClr val="FF0000"/>
                </a:solidFill>
              </a:rPr>
              <a:t>~</a:t>
            </a:r>
            <a:r>
              <a:rPr lang="ko-KR" altLang="en-US" b="1" dirty="0" smtClean="0">
                <a:solidFill>
                  <a:srgbClr val="FF0000"/>
                </a:solidFill>
              </a:rPr>
              <a:t>목</a:t>
            </a:r>
            <a:r>
              <a:rPr lang="en-US" altLang="ko-KR" b="1" dirty="0" smtClean="0">
                <a:solidFill>
                  <a:srgbClr val="FF0000"/>
                </a:solidFill>
              </a:rPr>
              <a:t>(1~3</a:t>
            </a:r>
            <a:r>
              <a:rPr lang="ko-KR" altLang="en-US" b="1" dirty="0" smtClean="0">
                <a:solidFill>
                  <a:srgbClr val="FF0000"/>
                </a:solidFill>
              </a:rPr>
              <a:t>교시</a:t>
            </a:r>
            <a:r>
              <a:rPr lang="en-US" altLang="ko-KR" b="1" dirty="0" smtClean="0">
                <a:solidFill>
                  <a:srgbClr val="FF0000"/>
                </a:solidFill>
              </a:rPr>
              <a:t>/9~12</a:t>
            </a:r>
            <a:r>
              <a:rPr lang="ko-KR" altLang="en-US" b="1" dirty="0" smtClean="0">
                <a:solidFill>
                  <a:srgbClr val="FF0000"/>
                </a:solidFill>
              </a:rPr>
              <a:t>시</a:t>
            </a:r>
            <a:r>
              <a:rPr lang="en-US" altLang="ko-KR" b="1" dirty="0" smtClean="0">
                <a:solidFill>
                  <a:srgbClr val="FF0000"/>
                </a:solidFill>
              </a:rPr>
              <a:t>) </a:t>
            </a:r>
            <a:r>
              <a:rPr lang="ko-KR" altLang="en-US" b="1" dirty="0" smtClean="0">
                <a:solidFill>
                  <a:srgbClr val="FF0000"/>
                </a:solidFill>
              </a:rPr>
              <a:t>활동 권장</a:t>
            </a:r>
            <a:endParaRPr lang="en-US" altLang="ko-KR" b="1" dirty="0">
              <a:solidFill>
                <a:srgbClr val="FF0000"/>
              </a:solidFill>
            </a:endParaRPr>
          </a:p>
          <a:p>
            <a:endParaRPr lang="en-US" altLang="ko-KR" b="1" dirty="0"/>
          </a:p>
          <a:p>
            <a:r>
              <a:rPr lang="ko-KR" altLang="en-US" b="1" dirty="0"/>
              <a:t>④ 계절학기</a:t>
            </a:r>
            <a:r>
              <a:rPr lang="en-US" altLang="ko-KR" b="1" dirty="0"/>
              <a:t>, </a:t>
            </a:r>
            <a:r>
              <a:rPr lang="ko-KR" altLang="en-US" b="1" dirty="0" err="1"/>
              <a:t>개척학기제</a:t>
            </a:r>
            <a:r>
              <a:rPr lang="en-US" altLang="ko-KR" b="1" dirty="0"/>
              <a:t>, </a:t>
            </a:r>
            <a:r>
              <a:rPr lang="ko-KR" altLang="en-US" b="1" dirty="0"/>
              <a:t>기타 외부 프로그램 등 수업</a:t>
            </a:r>
            <a:r>
              <a:rPr lang="en-US" altLang="ko-KR" b="1" dirty="0"/>
              <a:t>(</a:t>
            </a:r>
            <a:r>
              <a:rPr lang="ko-KR" altLang="en-US" b="1" dirty="0"/>
              <a:t>프로그램 참여</a:t>
            </a:r>
            <a:r>
              <a:rPr lang="en-US" altLang="ko-KR" b="1" dirty="0"/>
              <a:t>)</a:t>
            </a:r>
            <a:r>
              <a:rPr lang="ko-KR" altLang="en-US" b="1" dirty="0"/>
              <a:t>시간과</a:t>
            </a:r>
            <a:r>
              <a:rPr lang="en-US" altLang="ko-KR" b="1" dirty="0"/>
              <a:t> 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err="1" smtClean="0"/>
              <a:t>특별학기제</a:t>
            </a:r>
            <a:r>
              <a:rPr lang="ko-KR" altLang="en-US" b="1" dirty="0" smtClean="0"/>
              <a:t> </a:t>
            </a:r>
            <a:r>
              <a:rPr lang="ko-KR" altLang="en-US" b="1" dirty="0" err="1"/>
              <a:t>미팅시간</a:t>
            </a:r>
            <a:r>
              <a:rPr lang="ko-KR" altLang="en-US" b="1" dirty="0"/>
              <a:t> 겹치면 </a:t>
            </a:r>
            <a:r>
              <a:rPr lang="ko-KR" altLang="en-US" b="1" dirty="0">
                <a:solidFill>
                  <a:srgbClr val="FF0000"/>
                </a:solidFill>
              </a:rPr>
              <a:t>안됨</a:t>
            </a:r>
            <a:r>
              <a:rPr lang="en-US" altLang="ko-KR" b="1" dirty="0"/>
              <a:t>!</a:t>
            </a:r>
          </a:p>
          <a:p>
            <a:endParaRPr lang="en-US" altLang="ko-KR" b="1" dirty="0"/>
          </a:p>
          <a:p>
            <a:r>
              <a:rPr lang="ko-KR" altLang="en-US" b="1" dirty="0"/>
              <a:t>⑤ </a:t>
            </a:r>
            <a:r>
              <a:rPr lang="ko-KR" altLang="en-US" b="1" dirty="0" smtClean="0"/>
              <a:t>근무지내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진주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출장</a:t>
            </a:r>
            <a:r>
              <a:rPr lang="en-US" altLang="ko-KR" b="1" dirty="0" smtClean="0"/>
              <a:t>: </a:t>
            </a:r>
            <a:r>
              <a:rPr lang="ko-KR" altLang="en-US" b="1" dirty="0" err="1" smtClean="0"/>
              <a:t>근무상황부</a:t>
            </a:r>
            <a:r>
              <a:rPr lang="ko-KR" altLang="en-US" b="1" dirty="0" smtClean="0"/>
              <a:t> 제출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근무지외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진주 외 지역</a:t>
            </a:r>
            <a:r>
              <a:rPr lang="en-US" altLang="ko-KR" b="1" dirty="0" smtClean="0"/>
              <a:t>) </a:t>
            </a:r>
            <a:r>
              <a:rPr lang="ko-KR" altLang="en-US" b="1" dirty="0" smtClean="0"/>
              <a:t>출장</a:t>
            </a:r>
            <a:r>
              <a:rPr lang="en-US" altLang="ko-KR" b="1" dirty="0" smtClean="0"/>
              <a:t>: </a:t>
            </a:r>
            <a:r>
              <a:rPr lang="ko-KR" altLang="en-US" b="1" dirty="0" err="1" smtClean="0"/>
              <a:t>출장신청서</a:t>
            </a:r>
            <a:r>
              <a:rPr lang="ko-KR" altLang="en-US" b="1" dirty="0" smtClean="0"/>
              <a:t> 제출</a:t>
            </a:r>
            <a:endParaRPr lang="en-US" altLang="ko-KR" b="1" u="sng" dirty="0"/>
          </a:p>
          <a:p>
            <a:endParaRPr lang="en-US" altLang="ko-KR" b="1" dirty="0"/>
          </a:p>
          <a:p>
            <a:r>
              <a:rPr lang="ko-KR" altLang="en-US" b="1" dirty="0"/>
              <a:t>⑥ 출석부</a:t>
            </a:r>
            <a:r>
              <a:rPr lang="en-US" altLang="ko-KR" b="1" dirty="0"/>
              <a:t>: </a:t>
            </a:r>
            <a:r>
              <a:rPr lang="ko-KR" altLang="en-US" b="1" dirty="0"/>
              <a:t>개인별 제출</a:t>
            </a:r>
            <a:r>
              <a:rPr lang="en-US" altLang="ko-KR" b="1" dirty="0"/>
              <a:t>, </a:t>
            </a:r>
            <a:r>
              <a:rPr lang="ko-KR" altLang="en-US" b="1" dirty="0"/>
              <a:t>활동 사진</a:t>
            </a:r>
            <a:r>
              <a:rPr lang="en-US" altLang="ko-KR" b="1" dirty="0"/>
              <a:t>: </a:t>
            </a:r>
            <a:r>
              <a:rPr lang="ko-KR" altLang="en-US" b="1" dirty="0" err="1"/>
              <a:t>팀별로</a:t>
            </a:r>
            <a:r>
              <a:rPr lang="ko-KR" altLang="en-US" b="1" dirty="0"/>
              <a:t> 제출 </a:t>
            </a:r>
            <a:endParaRPr lang="en-US" altLang="ko-KR" dirty="0">
              <a:solidFill>
                <a:srgbClr val="646464"/>
              </a:solidFill>
              <a:ea typeface="휴먼매직체" panose="020305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6065495" y="255972"/>
            <a:ext cx="1773880" cy="3068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 smtClean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활동비 사용 안내</a:t>
            </a:r>
            <a:endParaRPr lang="en-US" sz="1951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948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5116400" y="84632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7849535" y="349728"/>
            <a:ext cx="197256" cy="190801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8401257" y="324914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89880" y="1435619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91193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활동비 사용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교통비 예시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n-US" altLang="ko-KR" b="1" dirty="0">
              <a:solidFill>
                <a:schemeClr val="bg1">
                  <a:lumMod val="95000"/>
                </a:schemeClr>
              </a:solidFill>
            </a:endParaRPr>
          </a:p>
          <a:p>
            <a:endParaRPr lang="ko-KR" altLang="en-US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6065495" y="255972"/>
            <a:ext cx="1773880" cy="3068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 smtClean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활동비 사용 안내</a:t>
            </a:r>
            <a:endParaRPr lang="en-US" sz="1951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649411" y="1912470"/>
            <a:ext cx="3127187" cy="432961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33836" y="1912470"/>
            <a:ext cx="3079818" cy="433086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168310" y="1912470"/>
            <a:ext cx="3106559" cy="4333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84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5116400" y="84632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7849535" y="349728"/>
            <a:ext cx="197256" cy="190801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8401257" y="324914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89880" y="1435619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91193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/>
          <a:lstStyle/>
          <a:p>
            <a:r>
              <a:rPr lang="ko-KR" altLang="en-US" dirty="0">
                <a:solidFill>
                  <a:schemeClr val="bg1">
                    <a:lumMod val="95000"/>
                  </a:schemeClr>
                </a:solidFill>
              </a:rPr>
              <a:t>활동비 사용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회의비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n-US" altLang="ko-KR" b="1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ko-KR" dirty="0" smtClean="0"/>
          </a:p>
          <a:p>
            <a:r>
              <a:rPr lang="ko-KR" altLang="en-US" b="1" dirty="0"/>
              <a:t>① 식비 </a:t>
            </a:r>
            <a:r>
              <a:rPr lang="en-US" altLang="ko-KR" b="1" dirty="0" smtClean="0"/>
              <a:t>15,000</a:t>
            </a:r>
            <a:r>
              <a:rPr lang="ko-KR" altLang="en-US" b="1" dirty="0"/>
              <a:t>원</a:t>
            </a:r>
            <a:r>
              <a:rPr lang="en-US" altLang="ko-KR" b="1" dirty="0"/>
              <a:t>/1</a:t>
            </a:r>
            <a:r>
              <a:rPr lang="ko-KR" altLang="en-US" b="1" dirty="0"/>
              <a:t>인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ko-KR" altLang="en-US" b="1" dirty="0"/>
              <a:t>② 회의비는 </a:t>
            </a:r>
            <a:r>
              <a:rPr lang="en-US" altLang="ko-KR" b="1" dirty="0"/>
              <a:t>1</a:t>
            </a:r>
            <a:r>
              <a:rPr lang="ko-KR" altLang="en-US" b="1" dirty="0"/>
              <a:t>일 </a:t>
            </a:r>
            <a:r>
              <a:rPr lang="en-US" altLang="ko-KR" b="1" dirty="0"/>
              <a:t>1</a:t>
            </a:r>
            <a:r>
              <a:rPr lang="ko-KR" altLang="en-US" b="1" dirty="0"/>
              <a:t>회 사용을 원칙으로 함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ko-KR" altLang="en-US" b="1" dirty="0"/>
              <a:t>③ 최소 </a:t>
            </a:r>
            <a:r>
              <a:rPr lang="en-US" altLang="ko-KR" b="1" dirty="0"/>
              <a:t>3</a:t>
            </a:r>
            <a:r>
              <a:rPr lang="ko-KR" altLang="en-US" b="1" dirty="0"/>
              <a:t>인 이상 구성 시</a:t>
            </a:r>
            <a:r>
              <a:rPr lang="en-US" altLang="ko-KR" b="1" dirty="0"/>
              <a:t>, </a:t>
            </a:r>
            <a:r>
              <a:rPr lang="ko-KR" altLang="en-US" b="1" dirty="0"/>
              <a:t>카드 사용 가능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ko-KR" altLang="en-US" b="1" dirty="0"/>
              <a:t>④ 회의비 사용 </a:t>
            </a:r>
            <a:r>
              <a:rPr lang="en-US" altLang="ko-KR" b="1" dirty="0"/>
              <a:t>3</a:t>
            </a:r>
            <a:r>
              <a:rPr lang="ko-KR" altLang="en-US" b="1" dirty="0"/>
              <a:t>일전까지 회의 개최 계획을</a:t>
            </a:r>
            <a:r>
              <a:rPr lang="en-US" altLang="ko-KR" b="1" dirty="0"/>
              <a:t> </a:t>
            </a:r>
            <a:r>
              <a:rPr lang="ko-KR" altLang="en-US" b="1" dirty="0"/>
              <a:t>담당자 메일</a:t>
            </a:r>
            <a:r>
              <a:rPr lang="en-US" altLang="ko-KR" b="1" dirty="0" smtClean="0"/>
              <a:t>(hblee</a:t>
            </a:r>
            <a:r>
              <a:rPr lang="en-US" altLang="ko-KR" b="1" dirty="0" smtClean="0">
                <a:hlinkClick r:id="rId15"/>
              </a:rPr>
              <a:t>@gnu.ac.kr</a:t>
            </a:r>
            <a:r>
              <a:rPr lang="en-US" altLang="ko-KR" b="1" dirty="0">
                <a:hlinkClick r:id="rId15"/>
              </a:rPr>
              <a:t>)</a:t>
            </a:r>
            <a:r>
              <a:rPr lang="ko-KR" altLang="en-US" b="1" dirty="0">
                <a:hlinkClick r:id="rId15"/>
              </a:rPr>
              <a:t>로</a:t>
            </a:r>
            <a:r>
              <a:rPr lang="ko-KR" altLang="en-US" b="1" dirty="0"/>
              <a:t> 제출할 것</a:t>
            </a:r>
            <a:endParaRPr lang="en-US" altLang="ko-KR" b="1" dirty="0"/>
          </a:p>
          <a:p>
            <a:r>
              <a:rPr lang="en-US" altLang="ko-KR" b="1" dirty="0"/>
              <a:t>    - </a:t>
            </a:r>
            <a:r>
              <a:rPr lang="ko-KR" altLang="en-US" b="1" dirty="0"/>
              <a:t>내용</a:t>
            </a:r>
            <a:r>
              <a:rPr lang="en-US" altLang="ko-KR" b="1" dirty="0"/>
              <a:t>: </a:t>
            </a:r>
            <a:r>
              <a:rPr lang="ko-KR" altLang="en-US" b="1" dirty="0"/>
              <a:t>일시</a:t>
            </a:r>
            <a:r>
              <a:rPr lang="en-US" altLang="ko-KR" b="1" dirty="0"/>
              <a:t>/</a:t>
            </a:r>
            <a:r>
              <a:rPr lang="ko-KR" altLang="en-US" b="1" dirty="0"/>
              <a:t>장소</a:t>
            </a:r>
            <a:r>
              <a:rPr lang="en-US" altLang="ko-KR" b="1" dirty="0"/>
              <a:t>/</a:t>
            </a:r>
            <a:r>
              <a:rPr lang="ko-KR" altLang="en-US" b="1" dirty="0" err="1"/>
              <a:t>참석대상</a:t>
            </a:r>
            <a:r>
              <a:rPr lang="en-US" altLang="ko-KR" b="1" dirty="0"/>
              <a:t>/</a:t>
            </a:r>
            <a:r>
              <a:rPr lang="ko-KR" altLang="en-US" b="1" dirty="0"/>
              <a:t>회의내용</a:t>
            </a:r>
            <a:r>
              <a:rPr lang="en-US" altLang="ko-KR" b="1" dirty="0"/>
              <a:t>/</a:t>
            </a:r>
            <a:r>
              <a:rPr lang="ko-KR" altLang="en-US" b="1" dirty="0" err="1"/>
              <a:t>예산금액</a:t>
            </a:r>
            <a:endParaRPr lang="en-US" altLang="ko-KR" b="1" dirty="0"/>
          </a:p>
          <a:p>
            <a:r>
              <a:rPr lang="en-US" altLang="ko-KR" b="1" dirty="0"/>
              <a:t>    - </a:t>
            </a:r>
            <a:r>
              <a:rPr lang="ko-KR" altLang="en-US" b="1" dirty="0"/>
              <a:t>회의시간은 회의비 사용 전으로 기재할 것</a:t>
            </a:r>
            <a:endParaRPr lang="en-US" altLang="ko-KR" b="1" dirty="0"/>
          </a:p>
          <a:p>
            <a:r>
              <a:rPr lang="en-US" altLang="ko-KR" b="1" dirty="0"/>
              <a:t>    </a:t>
            </a:r>
            <a:r>
              <a:rPr lang="en-US" altLang="ko-KR" b="1" dirty="0" smtClean="0"/>
              <a:t>  </a:t>
            </a:r>
            <a:r>
              <a:rPr lang="en-US" altLang="ko-KR" sz="1600" b="1" dirty="0" smtClean="0"/>
              <a:t>(</a:t>
            </a:r>
            <a:r>
              <a:rPr lang="ko-KR" altLang="en-US" sz="1600" b="1" dirty="0"/>
              <a:t>참고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점심시간 카드 사용시→</a:t>
            </a:r>
            <a:r>
              <a:rPr lang="en-US" altLang="ko-KR" sz="1600" b="1" dirty="0"/>
              <a:t> </a:t>
            </a:r>
            <a:r>
              <a:rPr lang="ko-KR" altLang="en-US" sz="1600" b="1" dirty="0"/>
              <a:t>회의시간</a:t>
            </a:r>
            <a:r>
              <a:rPr lang="en-US" altLang="ko-KR" sz="1600" b="1" dirty="0"/>
              <a:t>: 10~11</a:t>
            </a:r>
            <a:r>
              <a:rPr lang="ko-KR" altLang="en-US" sz="1600" b="1" dirty="0"/>
              <a:t>시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저녁시간 카드 사용시→ 회의시간</a:t>
            </a:r>
            <a:r>
              <a:rPr lang="en-US" altLang="ko-KR" sz="1600" b="1" dirty="0"/>
              <a:t>: 17~18</a:t>
            </a:r>
            <a:r>
              <a:rPr lang="ko-KR" altLang="en-US" sz="1600" b="1" dirty="0"/>
              <a:t>시</a:t>
            </a:r>
            <a:r>
              <a:rPr lang="en-US" altLang="ko-KR" sz="1600" b="1" dirty="0"/>
              <a:t>)</a:t>
            </a:r>
            <a:endParaRPr lang="en-US" altLang="ko-KR" b="1" dirty="0"/>
          </a:p>
          <a:p>
            <a:r>
              <a:rPr lang="en-US" altLang="ko-KR" b="1" dirty="0"/>
              <a:t>    - </a:t>
            </a:r>
            <a:r>
              <a:rPr lang="ko-KR" altLang="en-US" b="1" dirty="0"/>
              <a:t>예시와 같이 작성하여 담당자 메일로 </a:t>
            </a:r>
            <a:r>
              <a:rPr lang="ko-KR" altLang="en-US" b="1" dirty="0" smtClean="0"/>
              <a:t>제출</a:t>
            </a:r>
            <a:endParaRPr lang="en-US" altLang="ko-KR" b="1" dirty="0" smtClean="0"/>
          </a:p>
          <a:p>
            <a:endParaRPr lang="en-US" altLang="ko-KR" b="1" dirty="0"/>
          </a:p>
          <a:p>
            <a:endParaRPr lang="ko-KR" altLang="en-US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6065495" y="255972"/>
            <a:ext cx="1773880" cy="3068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 smtClean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활동비 사용 안내</a:t>
            </a:r>
            <a:endParaRPr lang="en-US" sz="1951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935619" y="4773336"/>
            <a:ext cx="4536731" cy="147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0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5116400" y="84632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8401257" y="324914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89880" y="1435619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91193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지원금 사용 안내</a:t>
            </a:r>
            <a:endParaRPr lang="en-US" altLang="ko-KR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en-US" altLang="ko-KR" b="1" dirty="0" smtClean="0">
              <a:solidFill>
                <a:srgbClr val="FF0000"/>
              </a:solidFill>
            </a:endParaRPr>
          </a:p>
          <a:p>
            <a:endParaRPr lang="en-US" altLang="ko-KR" b="1" dirty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▶ </a:t>
            </a:r>
            <a:r>
              <a:rPr lang="ko-KR" altLang="en-US" b="1" dirty="0">
                <a:solidFill>
                  <a:srgbClr val="FF0000"/>
                </a:solidFill>
              </a:rPr>
              <a:t>유의사항</a:t>
            </a:r>
            <a:endParaRPr lang="en-US" altLang="ko-KR" b="1" dirty="0">
              <a:solidFill>
                <a:srgbClr val="FF0000"/>
              </a:solidFill>
            </a:endParaRPr>
          </a:p>
          <a:p>
            <a:r>
              <a:rPr lang="en-US" altLang="ko-KR" b="1" dirty="0"/>
              <a:t>  </a:t>
            </a:r>
          </a:p>
          <a:p>
            <a:r>
              <a:rPr lang="ko-KR" altLang="en-US" b="1" dirty="0"/>
              <a:t>①</a:t>
            </a:r>
            <a:r>
              <a:rPr lang="ko-KR" altLang="en-US" b="1" dirty="0" smtClean="0"/>
              <a:t> 외부인 </a:t>
            </a:r>
            <a:r>
              <a:rPr lang="en-US" altLang="ko-KR" b="1" dirty="0" smtClean="0"/>
              <a:t>1</a:t>
            </a:r>
            <a:r>
              <a:rPr lang="ko-KR" altLang="en-US" b="1" dirty="0" err="1" smtClean="0"/>
              <a:t>인이상</a:t>
            </a:r>
            <a:r>
              <a:rPr lang="ko-KR" altLang="en-US" b="1" dirty="0" smtClean="0"/>
              <a:t> 참여할 것</a:t>
            </a:r>
            <a:endParaRPr lang="en-US" altLang="ko-KR" b="1" dirty="0" smtClean="0"/>
          </a:p>
          <a:p>
            <a:r>
              <a:rPr lang="ko-KR" altLang="en-US" b="1" dirty="0" smtClean="0"/>
              <a:t>    → 참여 기업체 관계자 외부인으로 인정</a:t>
            </a:r>
            <a:r>
              <a:rPr lang="en-US" altLang="ko-KR" b="1" dirty="0" smtClean="0"/>
              <a:t>, </a:t>
            </a:r>
          </a:p>
          <a:p>
            <a:r>
              <a:rPr lang="ko-KR" altLang="en-US" b="1" dirty="0" smtClean="0"/>
              <a:t>    → 경상국립대학교 소속 또는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프로그램 미 참여 학생은 외부인으로 인정 안됨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/>
              <a:t>②</a:t>
            </a:r>
            <a:r>
              <a:rPr lang="ko-KR" altLang="en-US" b="1" dirty="0" smtClean="0"/>
              <a:t> 회의록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서명록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카드영수증은 카드 사용 후 </a:t>
            </a:r>
            <a:r>
              <a:rPr lang="en-US" altLang="ko-KR" b="1" dirty="0" smtClean="0"/>
              <a:t>2</a:t>
            </a:r>
            <a:r>
              <a:rPr lang="ko-KR" altLang="en-US" b="1" dirty="0" err="1" smtClean="0"/>
              <a:t>일이내</a:t>
            </a:r>
            <a:r>
              <a:rPr lang="ko-KR" altLang="en-US" b="1" dirty="0" smtClean="0"/>
              <a:t> 빅데이터사업단 담당자에게 제출할 것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/>
              <a:t>③</a:t>
            </a:r>
            <a:r>
              <a:rPr lang="ko-KR" altLang="en-US" b="1" dirty="0" smtClean="0"/>
              <a:t> </a:t>
            </a:r>
            <a:r>
              <a:rPr lang="ko-KR" altLang="en-US" sz="1600" b="1" dirty="0" smtClean="0"/>
              <a:t>음식점 사용 후 커피숍 추가 이용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불가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두 곳 이상의 식당에서 분할 결제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불가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r>
              <a:rPr lang="en-US" altLang="ko-KR" sz="1600" b="1" dirty="0" smtClean="0"/>
              <a:t>    </a:t>
            </a:r>
            <a:r>
              <a:rPr lang="en-US" altLang="ko-KR" sz="1200" b="1" dirty="0" smtClean="0"/>
              <a:t>(</a:t>
            </a:r>
            <a:r>
              <a:rPr lang="ko-KR" altLang="en-US" sz="1200" b="1" dirty="0"/>
              <a:t>예시</a:t>
            </a:r>
            <a:r>
              <a:rPr lang="en-US" altLang="ko-KR" sz="1200" b="1" dirty="0"/>
              <a:t>: 5</a:t>
            </a:r>
            <a:r>
              <a:rPr lang="ko-KR" altLang="en-US" sz="1200" b="1" dirty="0"/>
              <a:t>명 회의참석 후 회의비 사용시</a:t>
            </a:r>
            <a:r>
              <a:rPr lang="en-US" altLang="ko-KR" sz="1200" b="1" dirty="0"/>
              <a:t>, 5</a:t>
            </a:r>
            <a:r>
              <a:rPr lang="ko-KR" altLang="en-US" sz="1200" b="1" dirty="0"/>
              <a:t>만원까지 사용가능→ 음식점에서 </a:t>
            </a:r>
            <a:r>
              <a:rPr lang="en-US" altLang="ko-KR" sz="1200" b="1" dirty="0"/>
              <a:t>3</a:t>
            </a:r>
            <a:r>
              <a:rPr lang="ko-KR" altLang="en-US" sz="1200" b="1" dirty="0"/>
              <a:t>만원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커피숍에서 </a:t>
            </a:r>
            <a:r>
              <a:rPr lang="en-US" altLang="ko-KR" sz="1200" b="1" dirty="0"/>
              <a:t>2</a:t>
            </a:r>
            <a:r>
              <a:rPr lang="ko-KR" altLang="en-US" sz="1200" b="1" dirty="0"/>
              <a:t>만원 결제 </a:t>
            </a:r>
            <a:r>
              <a:rPr lang="ko-KR" altLang="en-US" sz="1200" b="1" dirty="0">
                <a:solidFill>
                  <a:srgbClr val="FF0000"/>
                </a:solidFill>
              </a:rPr>
              <a:t>안됨</a:t>
            </a:r>
            <a:r>
              <a:rPr lang="en-US" altLang="ko-KR" sz="1200" b="1" dirty="0"/>
              <a:t>!)</a:t>
            </a:r>
          </a:p>
          <a:p>
            <a:endParaRPr lang="en-US" altLang="ko-KR" b="1" dirty="0"/>
          </a:p>
          <a:p>
            <a:r>
              <a:rPr lang="ko-KR" altLang="en-US" b="1" dirty="0"/>
              <a:t>④</a:t>
            </a:r>
            <a:r>
              <a:rPr lang="ko-KR" altLang="en-US" b="1" dirty="0" smtClean="0"/>
              <a:t> </a:t>
            </a:r>
            <a:r>
              <a:rPr lang="ko-KR" altLang="en-US" b="1" dirty="0"/>
              <a:t>유흥업소</a:t>
            </a:r>
            <a:r>
              <a:rPr lang="en-US" altLang="ko-KR" b="1" dirty="0"/>
              <a:t>(</a:t>
            </a:r>
            <a:r>
              <a:rPr lang="ko-KR" altLang="en-US" b="1" dirty="0"/>
              <a:t>주점</a:t>
            </a:r>
            <a:r>
              <a:rPr lang="en-US" altLang="ko-KR" b="1" dirty="0"/>
              <a:t>, </a:t>
            </a:r>
            <a:r>
              <a:rPr lang="ko-KR" altLang="en-US" b="1" dirty="0"/>
              <a:t>호프집</a:t>
            </a:r>
            <a:r>
              <a:rPr lang="en-US" altLang="ko-KR" b="1" dirty="0"/>
              <a:t>), </a:t>
            </a:r>
            <a:r>
              <a:rPr lang="ko-KR" altLang="en-US" b="1" dirty="0"/>
              <a:t>심야시간</a:t>
            </a:r>
            <a:r>
              <a:rPr lang="en-US" altLang="ko-KR" b="1" dirty="0"/>
              <a:t>(23:00~06:00), </a:t>
            </a:r>
            <a:r>
              <a:rPr lang="ko-KR" altLang="en-US" b="1" dirty="0"/>
              <a:t>주말 및 공휴일 사용 </a:t>
            </a:r>
            <a:r>
              <a:rPr lang="ko-KR" altLang="en-US" b="1" dirty="0">
                <a:solidFill>
                  <a:srgbClr val="FF0000"/>
                </a:solidFill>
              </a:rPr>
              <a:t>불가</a:t>
            </a:r>
            <a:endParaRPr lang="ko-KR" altLang="en-US" sz="4800" dirty="0">
              <a:solidFill>
                <a:srgbClr val="646464"/>
              </a:solidFill>
              <a:ea typeface="휴먼매직체" panose="020305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6065495" y="255972"/>
            <a:ext cx="1773880" cy="3068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31"/>
              </a:lnSpc>
            </a:pPr>
            <a:r>
              <a:rPr lang="ko-KR" altLang="en-US" sz="1600" dirty="0" smtClean="0">
                <a:solidFill>
                  <a:schemeClr val="bg2">
                    <a:lumMod val="50000"/>
                  </a:schemeClr>
                </a:solidFill>
                <a:latin typeface="에스코어 드림 6 Bold" panose="020B0703030302020204" pitchFamily="34" charset="-127"/>
              </a:rPr>
              <a:t>활동비 사용 안내</a:t>
            </a:r>
            <a:endParaRPr lang="en-US" sz="1951" dirty="0">
              <a:solidFill>
                <a:schemeClr val="bg2">
                  <a:lumMod val="5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1" name="Pictur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7849535" y="349728"/>
            <a:ext cx="197256" cy="19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46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-50849" y="-57249"/>
            <a:ext cx="12242849" cy="691524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7346794" y="76510"/>
            <a:ext cx="9210381" cy="4688704"/>
          </a:xfrm>
          <a:prstGeom prst="rect">
            <a:avLst/>
          </a:prstGeom>
        </p:spPr>
      </p:pic>
      <p:sp>
        <p:nvSpPr>
          <p:cNvPr id="6" name="Freeform 6"/>
          <p:cNvSpPr/>
          <p:nvPr/>
        </p:nvSpPr>
        <p:spPr>
          <a:xfrm>
            <a:off x="-61009" y="757685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7" name="TextBox 7"/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85173" y="953783"/>
            <a:ext cx="10350958" cy="481837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" name="AutoShape 9"/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4586" y="1061068"/>
            <a:ext cx="222629" cy="212914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10701302" y="324944"/>
            <a:ext cx="196277" cy="19627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757639" y="1084989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smartbigdata.gnu.ac.kr</a:t>
            </a: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//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991806" y="1451862"/>
            <a:ext cx="10446251" cy="4903009"/>
            <a:chOff x="0" y="0"/>
            <a:chExt cx="17916156" cy="262157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916156" cy="26215780"/>
            </a:xfrm>
            <a:custGeom>
              <a:avLst/>
              <a:gdLst/>
              <a:ahLst/>
              <a:cxnLst/>
              <a:rect l="l" t="t" r="r" b="b"/>
              <a:pathLst>
                <a:path w="17916156" h="26215780">
                  <a:moveTo>
                    <a:pt x="0" y="0"/>
                  </a:moveTo>
                  <a:lnTo>
                    <a:pt x="0" y="26215780"/>
                  </a:lnTo>
                  <a:lnTo>
                    <a:pt x="17916156" y="26215780"/>
                  </a:lnTo>
                  <a:lnTo>
                    <a:pt x="17916156" y="0"/>
                  </a:lnTo>
                  <a:lnTo>
                    <a:pt x="0" y="0"/>
                  </a:lnTo>
                  <a:close/>
                  <a:moveTo>
                    <a:pt x="17855197" y="26154819"/>
                  </a:moveTo>
                  <a:lnTo>
                    <a:pt x="59690" y="26154819"/>
                  </a:lnTo>
                  <a:lnTo>
                    <a:pt x="59690" y="59690"/>
                  </a:lnTo>
                  <a:lnTo>
                    <a:pt x="17855197" y="59690"/>
                  </a:lnTo>
                  <a:lnTo>
                    <a:pt x="17855197" y="26154819"/>
                  </a:lnTo>
                  <a:close/>
                </a:path>
              </a:pathLst>
            </a:custGeom>
            <a:solidFill>
              <a:srgbClr val="141414"/>
            </a:solidFill>
          </p:spPr>
        </p:sp>
      </p:grpSp>
      <p:sp>
        <p:nvSpPr>
          <p:cNvPr id="28" name="AutoShape 28"/>
          <p:cNvSpPr/>
          <p:nvPr/>
        </p:nvSpPr>
        <p:spPr>
          <a:xfrm>
            <a:off x="991193" y="1430634"/>
            <a:ext cx="10447478" cy="395974"/>
          </a:xfrm>
          <a:prstGeom prst="rect">
            <a:avLst/>
          </a:prstGeom>
          <a:solidFill>
            <a:srgbClr val="5A827F"/>
          </a:solidFill>
        </p:spPr>
        <p:txBody>
          <a:bodyPr anchor="ctr"/>
          <a:lstStyle/>
          <a:p>
            <a:pPr algn="ctr"/>
            <a:endParaRPr lang="ko-KR" altLang="en-US" sz="1050" dirty="0">
              <a:solidFill>
                <a:srgbClr val="554F4D"/>
              </a:solidFill>
            </a:endParaRPr>
          </a:p>
          <a:p>
            <a:endParaRPr lang="ko-KR" altLang="en-US" sz="1050" dirty="0"/>
          </a:p>
        </p:txBody>
      </p:sp>
      <p:sp>
        <p:nvSpPr>
          <p:cNvPr id="29" name="TextBox 29"/>
          <p:cNvSpPr txBox="1"/>
          <p:nvPr/>
        </p:nvSpPr>
        <p:spPr>
          <a:xfrm>
            <a:off x="1677947" y="2760159"/>
            <a:ext cx="1485933" cy="387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12"/>
              </a:lnSpc>
            </a:pPr>
            <a:endParaRPr lang="en-US" sz="2366" dirty="0">
              <a:solidFill>
                <a:schemeClr val="tx2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24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32" name="TextBox 17"/>
          <p:cNvSpPr txBox="1"/>
          <p:nvPr/>
        </p:nvSpPr>
        <p:spPr>
          <a:xfrm>
            <a:off x="8046791" y="241846"/>
            <a:ext cx="1773880" cy="3134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31"/>
              </a:lnSpc>
            </a:pPr>
            <a:r>
              <a:rPr lang="en-US" altLang="ko-KR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Q &amp; A</a:t>
            </a:r>
            <a:endParaRPr lang="en-US" sz="20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1" name="Pictur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10017927" y="327681"/>
            <a:ext cx="197256" cy="19080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254066F-367A-43F0-B6C4-302DF59E95A9}"/>
              </a:ext>
            </a:extLst>
          </p:cNvPr>
          <p:cNvSpPr txBox="1"/>
          <p:nvPr/>
        </p:nvSpPr>
        <p:spPr>
          <a:xfrm>
            <a:off x="4807334" y="3032885"/>
            <a:ext cx="28151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9600" dirty="0">
                <a:solidFill>
                  <a:srgbClr val="554F4D"/>
                </a:solidFill>
              </a:rPr>
              <a:t>Q&amp;A</a:t>
            </a:r>
            <a:endParaRPr lang="ko-KR" altLang="en-US" sz="9600" dirty="0">
              <a:solidFill>
                <a:srgbClr val="554F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19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2">
            <a:extLst>
              <a:ext uri="{FF2B5EF4-FFF2-40B4-BE49-F238E27FC236}">
                <a16:creationId xmlns:a16="http://schemas.microsoft.com/office/drawing/2014/main" id="{649FD869-4934-8295-2787-F2A923AA7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34" t="120" r="120"/>
          <a:stretch>
            <a:fillRect/>
          </a:stretch>
        </p:blipFill>
        <p:spPr>
          <a:xfrm rot="-10800000">
            <a:off x="0" y="0"/>
            <a:ext cx="12242849" cy="6915249"/>
          </a:xfrm>
          <a:prstGeom prst="rect">
            <a:avLst/>
          </a:prstGeom>
        </p:spPr>
      </p:pic>
      <p:sp>
        <p:nvSpPr>
          <p:cNvPr id="42" name="Freeform 6">
            <a:extLst>
              <a:ext uri="{FF2B5EF4-FFF2-40B4-BE49-F238E27FC236}">
                <a16:creationId xmlns:a16="http://schemas.microsoft.com/office/drawing/2014/main" id="{FBA903DE-19BC-7938-D717-07B6DEDD2D24}"/>
              </a:ext>
            </a:extLst>
          </p:cNvPr>
          <p:cNvSpPr/>
          <p:nvPr/>
        </p:nvSpPr>
        <p:spPr>
          <a:xfrm>
            <a:off x="-5081" y="795189"/>
            <a:ext cx="12253009" cy="6120061"/>
          </a:xfrm>
          <a:custGeom>
            <a:avLst/>
            <a:gdLst/>
            <a:ahLst/>
            <a:cxnLst/>
            <a:rect l="l" t="t" r="r" b="b"/>
            <a:pathLst>
              <a:path w="4862686" h="2438400">
                <a:moveTo>
                  <a:pt x="0" y="0"/>
                </a:moveTo>
                <a:lnTo>
                  <a:pt x="4862686" y="0"/>
                </a:lnTo>
                <a:lnTo>
                  <a:pt x="4862686" y="2438400"/>
                </a:lnTo>
                <a:lnTo>
                  <a:pt x="0" y="2438400"/>
                </a:lnTo>
                <a:close/>
              </a:path>
            </a:pathLst>
          </a:custGeom>
          <a:solidFill>
            <a:srgbClr val="EFF0F2"/>
          </a:solidFill>
        </p:spPr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id="{5783697F-2828-5124-77B9-0A361D947887}"/>
              </a:ext>
            </a:extLst>
          </p:cNvPr>
          <p:cNvSpPr txBox="1"/>
          <p:nvPr/>
        </p:nvSpPr>
        <p:spPr>
          <a:xfrm>
            <a:off x="-10160" y="699661"/>
            <a:ext cx="2037898" cy="2133424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53"/>
              </a:lnSpc>
            </a:pPr>
            <a:endParaRPr sz="1200"/>
          </a:p>
        </p:txBody>
      </p:sp>
      <p:sp>
        <p:nvSpPr>
          <p:cNvPr id="45" name="AutoShape 8">
            <a:extLst>
              <a:ext uri="{FF2B5EF4-FFF2-40B4-BE49-F238E27FC236}">
                <a16:creationId xmlns:a16="http://schemas.microsoft.com/office/drawing/2014/main" id="{FB55F1DD-9336-E934-4484-F2710645DDA8}"/>
              </a:ext>
            </a:extLst>
          </p:cNvPr>
          <p:cNvSpPr/>
          <p:nvPr/>
        </p:nvSpPr>
        <p:spPr>
          <a:xfrm>
            <a:off x="456848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46" name="AutoShape 9">
            <a:extLst>
              <a:ext uri="{FF2B5EF4-FFF2-40B4-BE49-F238E27FC236}">
                <a16:creationId xmlns:a16="http://schemas.microsoft.com/office/drawing/2014/main" id="{7B291EAE-9807-3C62-BA67-AA792C7B3597}"/>
              </a:ext>
            </a:extLst>
          </p:cNvPr>
          <p:cNvSpPr/>
          <p:nvPr/>
        </p:nvSpPr>
        <p:spPr>
          <a:xfrm rot="-10800000">
            <a:off x="112313" y="1167525"/>
            <a:ext cx="22895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pic>
        <p:nvPicPr>
          <p:cNvPr id="47" name="Picture 10">
            <a:extLst>
              <a:ext uri="{FF2B5EF4-FFF2-40B4-BE49-F238E27FC236}">
                <a16:creationId xmlns:a16="http://schemas.microsoft.com/office/drawing/2014/main" id="{BD4FB0B7-30C5-A847-8BDC-DDB5816EC9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0100" y="1061068"/>
            <a:ext cx="206333" cy="212914"/>
          </a:xfrm>
          <a:prstGeom prst="rect">
            <a:avLst/>
          </a:prstGeom>
        </p:spPr>
      </p:pic>
      <p:sp>
        <p:nvSpPr>
          <p:cNvPr id="23" name="AutoShape 23"/>
          <p:cNvSpPr/>
          <p:nvPr/>
        </p:nvSpPr>
        <p:spPr>
          <a:xfrm flipV="1">
            <a:off x="2698454" y="3879725"/>
            <a:ext cx="6192017" cy="30479"/>
          </a:xfrm>
          <a:prstGeom prst="rect">
            <a:avLst/>
          </a:prstGeom>
          <a:solidFill>
            <a:srgbClr val="141414"/>
          </a:solidFill>
        </p:spPr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A6F31C2F-B9D4-09F1-BC40-506E64BEB8C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t="46393" r="2916" b="45805"/>
          <a:stretch/>
        </p:blipFill>
        <p:spPr>
          <a:xfrm>
            <a:off x="1038282" y="934074"/>
            <a:ext cx="10350958" cy="481837"/>
          </a:xfrm>
          <a:prstGeom prst="rect">
            <a:avLst/>
          </a:prstGeom>
        </p:spPr>
      </p:pic>
      <p:sp>
        <p:nvSpPr>
          <p:cNvPr id="52" name="TextBox 18">
            <a:extLst>
              <a:ext uri="{FF2B5EF4-FFF2-40B4-BE49-F238E27FC236}">
                <a16:creationId xmlns:a16="http://schemas.microsoft.com/office/drawing/2014/main" id="{B7DCB9F7-B66C-F1D0-E044-060187EEACC3}"/>
              </a:ext>
            </a:extLst>
          </p:cNvPr>
          <p:cNvSpPr txBox="1"/>
          <p:nvPr/>
        </p:nvSpPr>
        <p:spPr>
          <a:xfrm>
            <a:off x="1465268" y="1052295"/>
            <a:ext cx="7021035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09"/>
              </a:lnSpc>
            </a:pPr>
            <a:r>
              <a:rPr lang="en-US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http://smartbigdata.gnu.ac.k</a:t>
            </a:r>
            <a:r>
              <a:rPr lang="en-US" altLang="ko-KR" sz="1078" dirty="0">
                <a:solidFill>
                  <a:srgbClr val="54545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r//</a:t>
            </a:r>
            <a:endParaRPr lang="en-US" sz="1078" dirty="0">
              <a:solidFill>
                <a:srgbClr val="545454"/>
              </a:solidFill>
              <a:latin typeface="에스코어 드림 3 Light" panose="020B0303030302020204" pitchFamily="34" charset="-127"/>
            </a:endParaRPr>
          </a:p>
        </p:txBody>
      </p:sp>
      <p:pic>
        <p:nvPicPr>
          <p:cNvPr id="48" name="Picture 14">
            <a:extLst>
              <a:ext uri="{FF2B5EF4-FFF2-40B4-BE49-F238E27FC236}">
                <a16:creationId xmlns:a16="http://schemas.microsoft.com/office/drawing/2014/main" id="{027B640C-D269-44A5-E6A8-044571DF1D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1172506" y="1052295"/>
            <a:ext cx="222629" cy="212914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547" y="6406430"/>
            <a:ext cx="542064" cy="400012"/>
          </a:xfrm>
          <a:prstGeom prst="rect">
            <a:avLst/>
          </a:prstGeom>
        </p:spPr>
      </p:pic>
      <p:sp>
        <p:nvSpPr>
          <p:cNvPr id="37" name="TextBox 46"/>
          <p:cNvSpPr txBox="1"/>
          <p:nvPr/>
        </p:nvSpPr>
        <p:spPr>
          <a:xfrm>
            <a:off x="11168611" y="6478196"/>
            <a:ext cx="1023389" cy="2564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5"/>
              </a:lnSpc>
            </a:pPr>
            <a:r>
              <a:rPr lang="ko-KR" altLang="en-US" sz="1000" dirty="0">
                <a:solidFill>
                  <a:schemeClr val="accent1"/>
                </a:solidFill>
                <a:latin typeface="에스코어 드림 6 Bold" panose="020B0703030302020204" pitchFamily="34" charset="-127"/>
              </a:rPr>
              <a:t>빅데이터 사업단</a:t>
            </a:r>
            <a:endParaRPr lang="en-US" altLang="ko-KR" sz="1000" dirty="0">
              <a:solidFill>
                <a:schemeClr val="accent1"/>
              </a:solidFill>
              <a:latin typeface="에스코어 드림 6 Bold" panose="020B0703030302020204" pitchFamily="34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67495" y="3165236"/>
            <a:ext cx="8707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빅데이터 혁신융합대학 사업단 담당자 </a:t>
            </a:r>
            <a:r>
              <a:rPr lang="ko-KR" altLang="en-US" sz="3200" dirty="0" err="1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이혜빈</a:t>
            </a:r>
            <a:endParaRPr lang="ko-KR" altLang="en-US" sz="3200" dirty="0">
              <a:solidFill>
                <a:srgbClr val="64646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23327" y="3980914"/>
            <a:ext cx="4942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dirty="0">
                <a:solidFill>
                  <a:srgbClr val="64646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☎ </a:t>
            </a:r>
            <a:r>
              <a:rPr lang="en-US" altLang="ko-KR" dirty="0" smtClean="0">
                <a:solidFill>
                  <a:srgbClr val="64646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055-772-2776 / hblee@gnu.ac.kr</a:t>
            </a:r>
            <a:endParaRPr lang="en-US" altLang="ko-KR" dirty="0">
              <a:solidFill>
                <a:srgbClr val="646464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972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782</Words>
  <Application>Microsoft Office PowerPoint</Application>
  <PresentationFormat>와이드스크린</PresentationFormat>
  <Paragraphs>166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4" baseType="lpstr">
      <vt:lpstr>굴림</vt:lpstr>
      <vt:lpstr>나눔고딕</vt:lpstr>
      <vt:lpstr>맑은 고딕</vt:lpstr>
      <vt:lpstr>배달의민족 주아</vt:lpstr>
      <vt:lpstr>에스코어 드림 3 Light</vt:lpstr>
      <vt:lpstr>에스코어 드림 6 Bold</vt:lpstr>
      <vt:lpstr>한컴산뜻돋움</vt:lpstr>
      <vt:lpstr>함초롬돋움</vt:lpstr>
      <vt:lpstr>휴먼매직체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55</cp:revision>
  <cp:lastPrinted>2023-06-23T08:05:56Z</cp:lastPrinted>
  <dcterms:created xsi:type="dcterms:W3CDTF">2023-06-20T06:47:35Z</dcterms:created>
  <dcterms:modified xsi:type="dcterms:W3CDTF">2023-06-23T08:10:31Z</dcterms:modified>
</cp:coreProperties>
</file>